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omments/modernComment_1A8_2D8787C5.xml" ContentType="application/vnd.ms-powerpoint.comment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66" r:id="rId6"/>
  </p:sldMasterIdLst>
  <p:notesMasterIdLst>
    <p:notesMasterId r:id="rId37"/>
  </p:notesMasterIdLst>
  <p:handoutMasterIdLst>
    <p:handoutMasterId r:id="rId38"/>
  </p:handoutMasterIdLst>
  <p:sldIdLst>
    <p:sldId id="262" r:id="rId7"/>
    <p:sldId id="442" r:id="rId8"/>
    <p:sldId id="443" r:id="rId9"/>
    <p:sldId id="400" r:id="rId10"/>
    <p:sldId id="445" r:id="rId11"/>
    <p:sldId id="419" r:id="rId12"/>
    <p:sldId id="420" r:id="rId13"/>
    <p:sldId id="444" r:id="rId14"/>
    <p:sldId id="448" r:id="rId15"/>
    <p:sldId id="422" r:id="rId16"/>
    <p:sldId id="429" r:id="rId17"/>
    <p:sldId id="435" r:id="rId18"/>
    <p:sldId id="436" r:id="rId19"/>
    <p:sldId id="440" r:id="rId20"/>
    <p:sldId id="441" r:id="rId21"/>
    <p:sldId id="433" r:id="rId22"/>
    <p:sldId id="434" r:id="rId23"/>
    <p:sldId id="437" r:id="rId24"/>
    <p:sldId id="438" r:id="rId25"/>
    <p:sldId id="439" r:id="rId26"/>
    <p:sldId id="446" r:id="rId27"/>
    <p:sldId id="430" r:id="rId28"/>
    <p:sldId id="418" r:id="rId29"/>
    <p:sldId id="427" r:id="rId30"/>
    <p:sldId id="428" r:id="rId31"/>
    <p:sldId id="424" r:id="rId32"/>
    <p:sldId id="417" r:id="rId33"/>
    <p:sldId id="447" r:id="rId34"/>
    <p:sldId id="425" r:id="rId35"/>
    <p:sldId id="426" r:id="rId36"/>
  </p:sldIdLst>
  <p:sldSz cx="12192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31CA6EB-D0FB-D8AB-A76F-431C8D692EC5}" name="7646" initials="7" userId="S::C7646@365f.me::39412135-8fdc-4c9e-9795-051ce71d322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E2E2E2"/>
    <a:srgbClr val="4DA9FD"/>
    <a:srgbClr val="00355F"/>
    <a:srgbClr val="E37303"/>
    <a:srgbClr val="5787F3"/>
    <a:srgbClr val="00356B"/>
    <a:srgbClr val="EEB500"/>
    <a:srgbClr val="5091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4" autoAdjust="0"/>
    <p:restoredTop sz="94660"/>
  </p:normalViewPr>
  <p:slideViewPr>
    <p:cSldViewPr snapToGrid="0" showGuides="1">
      <p:cViewPr>
        <p:scale>
          <a:sx n="80" d="100"/>
          <a:sy n="80" d="100"/>
        </p:scale>
        <p:origin x="408" y="60"/>
      </p:cViewPr>
      <p:guideLst>
        <p:guide orient="horz" pos="2160"/>
        <p:guide pos="3840"/>
      </p:guideLst>
    </p:cSldViewPr>
  </p:slideViewPr>
  <p:notesTextViewPr>
    <p:cViewPr>
      <p:scale>
        <a:sx n="3" d="2"/>
        <a:sy n="3" d="2"/>
      </p:scale>
      <p:origin x="0" y="0"/>
    </p:cViewPr>
  </p:notesTextViewPr>
  <p:notesViewPr>
    <p:cSldViewPr snapToGrid="0" showGuides="1">
      <p:cViewPr varScale="1">
        <p:scale>
          <a:sx n="120" d="100"/>
          <a:sy n="120" d="100"/>
        </p:scale>
        <p:origin x="4104" y="12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5"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5"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steve\Documents\Russian%20Business%20Retreat\Economic%20Impact\Commodities\Gas%20Chart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steve\Documents\Russian%20Business%20Retreat\Economic%20Impact\Commodities\Gas%20Charts%202.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1.xml"/><Relationship Id="rId4" Type="http://schemas.openxmlformats.org/officeDocument/2006/relationships/oleObject" Target="file:///C:\Users\steve\Documents\Russian%20Business%20Retreat\Economic%20Impact\Commodities\Gas%20Charts.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Users\steve\Documents\Russian%20Business%20Retreat\Economic%20Impact\Commodities\Gas%20Charts%202.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Users\SOM%20Computer%20Lab\Downloads\Commodities%20Char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E52-4222-8B89-FE6B0292C8F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E52-4222-8B89-FE6B0292C8F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E52-4222-8B89-FE6B0292C8F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E52-4222-8B89-FE6B0292C8F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E52-4222-8B89-FE6B0292C8F4}"/>
              </c:ext>
            </c:extLst>
          </c:dPt>
          <c:dLbls>
            <c:dLbl>
              <c:idx val="0"/>
              <c:layout>
                <c:manualLayout>
                  <c:x val="-0.21144343785686379"/>
                  <c:y val="-4.3209876543209881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3030844240496423"/>
                      <c:h val="0.11823575414261593"/>
                    </c:manualLayout>
                  </c15:layout>
                </c:ext>
                <c:ext xmlns:c16="http://schemas.microsoft.com/office/drawing/2014/chart" uri="{C3380CC4-5D6E-409C-BE32-E72D297353CC}">
                  <c16:uniqueId val="{00000001-4E52-4222-8B89-FE6B0292C8F4}"/>
                </c:ext>
              </c:extLst>
            </c:dLbl>
            <c:dLbl>
              <c:idx val="1"/>
              <c:layout>
                <c:manualLayout>
                  <c:x val="0.23684694628403238"/>
                  <c:y val="5.0915768517257647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7204463680450541"/>
                      <c:h val="0.14632254301545641"/>
                    </c:manualLayout>
                  </c15:layout>
                </c:ext>
                <c:ext xmlns:c16="http://schemas.microsoft.com/office/drawing/2014/chart" uri="{C3380CC4-5D6E-409C-BE32-E72D297353CC}">
                  <c16:uniqueId val="{00000003-4E52-4222-8B89-FE6B0292C8F4}"/>
                </c:ext>
              </c:extLst>
            </c:dLbl>
            <c:dLbl>
              <c:idx val="2"/>
              <c:layout>
                <c:manualLayout>
                  <c:x val="9.8877851361295066E-2"/>
                  <c:y val="1.1652068085517275E-3"/>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2449599636138198"/>
                      <c:h val="0.11823575414261593"/>
                    </c:manualLayout>
                  </c15:layout>
                </c:ext>
                <c:ext xmlns:c16="http://schemas.microsoft.com/office/drawing/2014/chart" uri="{C3380CC4-5D6E-409C-BE32-E72D297353CC}">
                  <c16:uniqueId val="{00000005-4E52-4222-8B89-FE6B0292C8F4}"/>
                </c:ext>
              </c:extLst>
            </c:dLbl>
            <c:dLbl>
              <c:idx val="3"/>
              <c:layout>
                <c:manualLayout>
                  <c:x val="0.14716703458425312"/>
                  <c:y val="-1.543209876543209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4E52-4222-8B89-FE6B0292C8F4}"/>
                </c:ext>
              </c:extLst>
            </c:dLbl>
            <c:dLbl>
              <c:idx val="4"/>
              <c:layout>
                <c:manualLayout>
                  <c:x val="6.4385577630610744E-2"/>
                  <c:y val="-1.543209876543211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4E52-4222-8B89-FE6B0292C8F4}"/>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00" b="1" i="1" u="none" strike="noStrike" kern="1200" baseline="0">
                    <a:solidFill>
                      <a:schemeClr val="dk1">
                        <a:lumMod val="65000"/>
                        <a:lumOff val="35000"/>
                      </a:schemeClr>
                    </a:solidFill>
                    <a:latin typeface="Georgia" panose="02040502050405020303" pitchFamily="18" charset="0"/>
                    <a:ea typeface="+mn-ea"/>
                    <a:cs typeface="+mn-cs"/>
                  </a:defRPr>
                </a:pPr>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Sheet1!$E$41:$E$45</c:f>
              <c:strCache>
                <c:ptCount val="5"/>
                <c:pt idx="0">
                  <c:v>Russia</c:v>
                </c:pt>
                <c:pt idx="1">
                  <c:v>Norway</c:v>
                </c:pt>
                <c:pt idx="2">
                  <c:v>Algeria</c:v>
                </c:pt>
                <c:pt idx="3">
                  <c:v>Qatar</c:v>
                </c:pt>
                <c:pt idx="4">
                  <c:v>US and Other</c:v>
                </c:pt>
              </c:strCache>
            </c:strRef>
          </c:cat>
          <c:val>
            <c:numRef>
              <c:f>Sheet1!$F$41:$F$45</c:f>
              <c:numCache>
                <c:formatCode>0%</c:formatCode>
                <c:ptCount val="5"/>
                <c:pt idx="0">
                  <c:v>0.46</c:v>
                </c:pt>
                <c:pt idx="1">
                  <c:v>0.25</c:v>
                </c:pt>
                <c:pt idx="2">
                  <c:v>0.05</c:v>
                </c:pt>
                <c:pt idx="3">
                  <c:v>0.05</c:v>
                </c:pt>
                <c:pt idx="4">
                  <c:v>0.19</c:v>
                </c:pt>
              </c:numCache>
            </c:numRef>
          </c:val>
          <c:extLst>
            <c:ext xmlns:c16="http://schemas.microsoft.com/office/drawing/2014/chart" uri="{C3380CC4-5D6E-409C-BE32-E72D297353CC}">
              <c16:uniqueId val="{0000000A-4E52-4222-8B89-FE6B0292C8F4}"/>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6BE-41D4-9B63-8E6A2782198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6BE-41D4-9B63-8E6A2782198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6BE-41D4-9B63-8E6A2782198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6BE-41D4-9B63-8E6A2782198B}"/>
              </c:ext>
            </c:extLst>
          </c:dPt>
          <c:dLbls>
            <c:dLbl>
              <c:idx val="0"/>
              <c:layout>
                <c:manualLayout>
                  <c:x val="-0.20212699771142389"/>
                  <c:y val="5.3626581182560515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9414696732005807"/>
                      <c:h val="0.11828817621755612"/>
                    </c:manualLayout>
                  </c15:layout>
                </c:ext>
                <c:ext xmlns:c16="http://schemas.microsoft.com/office/drawing/2014/chart" uri="{C3380CC4-5D6E-409C-BE32-E72D297353CC}">
                  <c16:uniqueId val="{00000001-C6BE-41D4-9B63-8E6A2782198B}"/>
                </c:ext>
              </c:extLst>
            </c:dLbl>
            <c:dLbl>
              <c:idx val="1"/>
              <c:layout>
                <c:manualLayout>
                  <c:x val="2.7562747752749854E-2"/>
                  <c:y val="-2.3148148148148161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3877441988916304"/>
                      <c:h val="0.19198016914552349"/>
                    </c:manualLayout>
                  </c15:layout>
                </c:ext>
                <c:ext xmlns:c16="http://schemas.microsoft.com/office/drawing/2014/chart" uri="{C3380CC4-5D6E-409C-BE32-E72D297353CC}">
                  <c16:uniqueId val="{00000003-C6BE-41D4-9B63-8E6A2782198B}"/>
                </c:ext>
              </c:extLst>
            </c:dLbl>
            <c:dLbl>
              <c:idx val="2"/>
              <c:layout>
                <c:manualLayout>
                  <c:x val="5.3691653876997078E-2"/>
                  <c:y val="-6.30787037037037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6BE-41D4-9B63-8E6A2782198B}"/>
                </c:ext>
              </c:extLst>
            </c:dLbl>
            <c:dLbl>
              <c:idx val="3"/>
              <c:layout>
                <c:manualLayout>
                  <c:x val="0.21918987070527393"/>
                  <c:y val="-2.7777777777777801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4078917717240209"/>
                      <c:h val="0.11828817621755612"/>
                    </c:manualLayout>
                  </c15:layout>
                </c:ext>
                <c:ext xmlns:c16="http://schemas.microsoft.com/office/drawing/2014/chart" uri="{C3380CC4-5D6E-409C-BE32-E72D297353CC}">
                  <c16:uniqueId val="{00000007-C6BE-41D4-9B63-8E6A2782198B}"/>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00" b="1" i="1" u="none" strike="noStrike" kern="1200" baseline="0">
                    <a:solidFill>
                      <a:schemeClr val="dk1">
                        <a:lumMod val="65000"/>
                        <a:lumOff val="35000"/>
                      </a:schemeClr>
                    </a:solidFill>
                    <a:latin typeface="Georgia" panose="02040502050405020303" pitchFamily="18" charset="0"/>
                    <a:ea typeface="+mn-ea"/>
                    <a:cs typeface="+mn-cs"/>
                  </a:defRPr>
                </a:pPr>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Sheet1!$E$35:$E$38</c:f>
              <c:strCache>
                <c:ptCount val="4"/>
                <c:pt idx="0">
                  <c:v>Europe </c:v>
                </c:pt>
                <c:pt idx="1">
                  <c:v>Post-Soviet States</c:v>
                </c:pt>
                <c:pt idx="2">
                  <c:v>China</c:v>
                </c:pt>
                <c:pt idx="3">
                  <c:v>Others</c:v>
                </c:pt>
              </c:strCache>
            </c:strRef>
          </c:cat>
          <c:val>
            <c:numRef>
              <c:f>Sheet1!$F$35:$F$38</c:f>
              <c:numCache>
                <c:formatCode>0%</c:formatCode>
                <c:ptCount val="4"/>
                <c:pt idx="0">
                  <c:v>0.83</c:v>
                </c:pt>
                <c:pt idx="1">
                  <c:v>0.12</c:v>
                </c:pt>
                <c:pt idx="2">
                  <c:v>0.02</c:v>
                </c:pt>
                <c:pt idx="3">
                  <c:v>0.03</c:v>
                </c:pt>
              </c:numCache>
            </c:numRef>
          </c:val>
          <c:extLst>
            <c:ext xmlns:c16="http://schemas.microsoft.com/office/drawing/2014/chart" uri="{C3380CC4-5D6E-409C-BE32-E72D297353CC}">
              <c16:uniqueId val="{00000008-C6BE-41D4-9B63-8E6A2782198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solidFill>
      <a:schemeClr val="bg1"/>
    </a:solidFill>
    <a:ln w="9525" cap="flat" cmpd="sng" algn="ctr">
      <a:noFill/>
      <a:round/>
    </a:ln>
    <a:effectLst/>
  </c:spPr>
  <c:txPr>
    <a:bodyPr/>
    <a:lstStyle/>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33-4B43-9EE5-97E1CC1A65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C33-4B43-9EE5-97E1CC1A65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C33-4B43-9EE5-97E1CC1A65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C33-4B43-9EE5-97E1CC1A65E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C33-4B43-9EE5-97E1CC1A65EB}"/>
              </c:ext>
            </c:extLst>
          </c:dPt>
          <c:dLbls>
            <c:dLbl>
              <c:idx val="0"/>
              <c:dLblPos val="outEnd"/>
              <c:showLegendKey val="0"/>
              <c:showVal val="0"/>
              <c:showCatName val="1"/>
              <c:showSerName val="0"/>
              <c:showPercent val="1"/>
              <c:showBubbleSize val="0"/>
              <c:extLst>
                <c:ext xmlns:c15="http://schemas.microsoft.com/office/drawing/2012/chart" uri="{CE6537A1-D6FC-4f65-9D91-7224C49458BB}">
                  <c15:layout>
                    <c:manualLayout>
                      <c:w val="0.27169917088178541"/>
                      <c:h val="0.13916256025594839"/>
                    </c:manualLayout>
                  </c15:layout>
                </c:ext>
                <c:ext xmlns:c16="http://schemas.microsoft.com/office/drawing/2014/chart" uri="{C3380CC4-5D6E-409C-BE32-E72D297353CC}">
                  <c16:uniqueId val="{00000001-FC33-4B43-9EE5-97E1CC1A65EB}"/>
                </c:ext>
              </c:extLst>
            </c:dLbl>
            <c:dLbl>
              <c:idx val="1"/>
              <c:layout>
                <c:manualLayout>
                  <c:x val="-1.6096213345848334E-2"/>
                  <c:y val="3.0637254901960783E-2"/>
                </c:manualLayout>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100" b="1" i="1" u="none" strike="noStrike" kern="1200" baseline="0">
                      <a:solidFill>
                        <a:schemeClr val="dk1">
                          <a:lumMod val="65000"/>
                          <a:lumOff val="35000"/>
                        </a:schemeClr>
                      </a:solidFill>
                      <a:latin typeface="Georgia" panose="02040502050405020303" pitchFamily="18" charset="0"/>
                      <a:ea typeface="+mn-ea"/>
                      <a:cs typeface="+mn-cs"/>
                    </a:defRPr>
                  </a:pPr>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7425359081770406"/>
                      <c:h val="0.14597083912305078"/>
                    </c:manualLayout>
                  </c15:layout>
                </c:ext>
                <c:ext xmlns:c16="http://schemas.microsoft.com/office/drawing/2014/chart" uri="{C3380CC4-5D6E-409C-BE32-E72D297353CC}">
                  <c16:uniqueId val="{00000003-FC33-4B43-9EE5-97E1CC1A65EB}"/>
                </c:ext>
              </c:extLst>
            </c:dLbl>
            <c:dLbl>
              <c:idx val="2"/>
              <c:dLblPos val="outEnd"/>
              <c:showLegendKey val="0"/>
              <c:showVal val="0"/>
              <c:showCatName val="1"/>
              <c:showSerName val="0"/>
              <c:showPercent val="1"/>
              <c:showBubbleSize val="0"/>
              <c:extLst>
                <c:ext xmlns:c15="http://schemas.microsoft.com/office/drawing/2012/chart" uri="{CE6537A1-D6FC-4f65-9D91-7224C49458BB}">
                  <c15:layout>
                    <c:manualLayout>
                      <c:w val="0.2842826041612348"/>
                      <c:h val="0.13916256025594839"/>
                    </c:manualLayout>
                  </c15:layout>
                </c:ext>
                <c:ext xmlns:c16="http://schemas.microsoft.com/office/drawing/2014/chart" uri="{C3380CC4-5D6E-409C-BE32-E72D297353CC}">
                  <c16:uniqueId val="{00000005-FC33-4B43-9EE5-97E1CC1A65EB}"/>
                </c:ext>
              </c:extLst>
            </c:dLbl>
            <c:dLbl>
              <c:idx val="4"/>
              <c:dLblPos val="outEnd"/>
              <c:showLegendKey val="0"/>
              <c:showVal val="0"/>
              <c:showCatName val="1"/>
              <c:showSerName val="0"/>
              <c:showPercent val="1"/>
              <c:showBubbleSize val="0"/>
              <c:extLst>
                <c:ext xmlns:c15="http://schemas.microsoft.com/office/drawing/2012/chart" uri="{CE6537A1-D6FC-4f65-9D91-7224C49458BB}">
                  <c15:layout>
                    <c:manualLayout>
                      <c:w val="0.29164892260983932"/>
                      <c:h val="0.22506266833067431"/>
                    </c:manualLayout>
                  </c15:layout>
                </c:ext>
                <c:ext xmlns:c16="http://schemas.microsoft.com/office/drawing/2014/chart" uri="{C3380CC4-5D6E-409C-BE32-E72D297353CC}">
                  <c16:uniqueId val="{00000009-FC33-4B43-9EE5-97E1CC1A65EB}"/>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00" b="1" i="1" u="none" strike="noStrike" kern="1200" baseline="0">
                    <a:solidFill>
                      <a:schemeClr val="dk1">
                        <a:lumMod val="65000"/>
                        <a:lumOff val="35000"/>
                      </a:schemeClr>
                    </a:solidFill>
                    <a:latin typeface="Georgia" panose="02040502050405020303" pitchFamily="18" charset="0"/>
                    <a:ea typeface="+mn-ea"/>
                    <a:cs typeface="+mn-cs"/>
                  </a:defRPr>
                </a:pPr>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algeria!$M$77:$M$81</c:f>
              <c:strCache>
                <c:ptCount val="5"/>
                <c:pt idx="0">
                  <c:v>Russia</c:v>
                </c:pt>
                <c:pt idx="1">
                  <c:v>Norway</c:v>
                </c:pt>
                <c:pt idx="2">
                  <c:v>Algeria</c:v>
                </c:pt>
                <c:pt idx="3">
                  <c:v>Qatar</c:v>
                </c:pt>
                <c:pt idx="4">
                  <c:v>US and Others</c:v>
                </c:pt>
              </c:strCache>
            </c:strRef>
          </c:cat>
          <c:val>
            <c:numRef>
              <c:f>algeria!$N$77:$N$81</c:f>
              <c:numCache>
                <c:formatCode>0%</c:formatCode>
                <c:ptCount val="5"/>
                <c:pt idx="0">
                  <c:v>0.09</c:v>
                </c:pt>
                <c:pt idx="1">
                  <c:v>0.3</c:v>
                </c:pt>
                <c:pt idx="2">
                  <c:v>0.1</c:v>
                </c:pt>
                <c:pt idx="3">
                  <c:v>0.1</c:v>
                </c:pt>
                <c:pt idx="4">
                  <c:v>0.4</c:v>
                </c:pt>
              </c:numCache>
            </c:numRef>
          </c:val>
          <c:extLst>
            <c:ext xmlns:c16="http://schemas.microsoft.com/office/drawing/2014/chart" uri="{C3380CC4-5D6E-409C-BE32-E72D297353CC}">
              <c16:uniqueId val="{0000000A-FC33-4B43-9EE5-97E1CC1A65EB}"/>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205570802021083"/>
          <c:y val="3.3632324780884321E-2"/>
          <c:w val="0.82631562748467513"/>
          <c:h val="0.9327353504382313"/>
        </c:manualLayout>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Sheet1!$C$161:$C$177</c:f>
              <c:strCache>
                <c:ptCount val="17"/>
                <c:pt idx="0">
                  <c:v>Australia</c:v>
                </c:pt>
                <c:pt idx="1">
                  <c:v>Qatar</c:v>
                </c:pt>
                <c:pt idx="2">
                  <c:v>United States</c:v>
                </c:pt>
                <c:pt idx="3">
                  <c:v>Russia</c:v>
                </c:pt>
                <c:pt idx="4">
                  <c:v>Malaysia</c:v>
                </c:pt>
                <c:pt idx="5">
                  <c:v>Nigeria</c:v>
                </c:pt>
                <c:pt idx="6">
                  <c:v>Indonesia</c:v>
                </c:pt>
                <c:pt idx="7">
                  <c:v>Algeria</c:v>
                </c:pt>
                <c:pt idx="8">
                  <c:v>Oman</c:v>
                </c:pt>
                <c:pt idx="9">
                  <c:v>Papua New Guinea</c:v>
                </c:pt>
                <c:pt idx="10">
                  <c:v>Egypt</c:v>
                </c:pt>
                <c:pt idx="11">
                  <c:v>Trinidad and Tobago</c:v>
                </c:pt>
                <c:pt idx="12">
                  <c:v>UAE</c:v>
                </c:pt>
                <c:pt idx="13">
                  <c:v>Brunei</c:v>
                </c:pt>
                <c:pt idx="14">
                  <c:v>Angola</c:v>
                </c:pt>
                <c:pt idx="15">
                  <c:v>Equatorial Guinea</c:v>
                </c:pt>
                <c:pt idx="16">
                  <c:v>Peru</c:v>
                </c:pt>
              </c:strCache>
            </c:strRef>
          </c:cat>
          <c:val>
            <c:numRef>
              <c:f>Sheet1!$D$161:$D$177</c:f>
              <c:numCache>
                <c:formatCode>0%</c:formatCode>
                <c:ptCount val="17"/>
                <c:pt idx="0">
                  <c:v>0.21</c:v>
                </c:pt>
                <c:pt idx="1">
                  <c:v>0.21</c:v>
                </c:pt>
                <c:pt idx="2">
                  <c:v>0.18</c:v>
                </c:pt>
                <c:pt idx="3">
                  <c:v>0.08</c:v>
                </c:pt>
                <c:pt idx="4">
                  <c:v>7.0000000000000007E-2</c:v>
                </c:pt>
                <c:pt idx="5">
                  <c:v>0.04</c:v>
                </c:pt>
                <c:pt idx="6">
                  <c:v>0.04</c:v>
                </c:pt>
                <c:pt idx="7">
                  <c:v>0.03</c:v>
                </c:pt>
                <c:pt idx="8">
                  <c:v>0.03</c:v>
                </c:pt>
                <c:pt idx="9">
                  <c:v>0.02</c:v>
                </c:pt>
                <c:pt idx="10">
                  <c:v>0.02</c:v>
                </c:pt>
                <c:pt idx="11">
                  <c:v>0.02</c:v>
                </c:pt>
                <c:pt idx="12">
                  <c:v>0.02</c:v>
                </c:pt>
                <c:pt idx="13">
                  <c:v>0.02</c:v>
                </c:pt>
                <c:pt idx="14">
                  <c:v>0.01</c:v>
                </c:pt>
                <c:pt idx="15">
                  <c:v>0.01</c:v>
                </c:pt>
                <c:pt idx="16">
                  <c:v>0.01</c:v>
                </c:pt>
              </c:numCache>
            </c:numRef>
          </c:val>
          <c:extLst>
            <c:ext xmlns:c16="http://schemas.microsoft.com/office/drawing/2014/chart" uri="{C3380CC4-5D6E-409C-BE32-E72D297353CC}">
              <c16:uniqueId val="{00000000-570B-4F62-BB81-12AAA5C4BE12}"/>
            </c:ext>
          </c:extLst>
        </c:ser>
        <c:dLbls>
          <c:dLblPos val="outEnd"/>
          <c:showLegendKey val="0"/>
          <c:showVal val="1"/>
          <c:showCatName val="0"/>
          <c:showSerName val="0"/>
          <c:showPercent val="0"/>
          <c:showBubbleSize val="0"/>
        </c:dLbls>
        <c:gapWidth val="182"/>
        <c:axId val="159397376"/>
        <c:axId val="159397792"/>
      </c:barChart>
      <c:catAx>
        <c:axId val="15939737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p>
        </c:txPr>
        <c:crossAx val="159397792"/>
        <c:crosses val="autoZero"/>
        <c:auto val="1"/>
        <c:lblAlgn val="ctr"/>
        <c:lblOffset val="100"/>
        <c:noMultiLvlLbl val="0"/>
      </c:catAx>
      <c:valAx>
        <c:axId val="159397792"/>
        <c:scaling>
          <c:orientation val="minMax"/>
        </c:scaling>
        <c:delete val="1"/>
        <c:axPos val="b"/>
        <c:numFmt formatCode="0%" sourceLinked="1"/>
        <c:majorTickMark val="none"/>
        <c:minorTickMark val="none"/>
        <c:tickLblPos val="nextTo"/>
        <c:crossAx val="159397376"/>
        <c:crosses val="max"/>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algeria!$K$47</c:f>
              <c:strCache>
                <c:ptCount val="1"/>
                <c:pt idx="0">
                  <c:v>2021</c:v>
                </c:pt>
              </c:strCache>
            </c:strRef>
          </c:tx>
          <c:spPr>
            <a:solidFill>
              <a:schemeClr val="accent1"/>
            </a:solidFill>
            <a:ln>
              <a:noFill/>
            </a:ln>
            <a:effectLst/>
          </c:spPr>
          <c:invertIfNegative val="0"/>
          <c:cat>
            <c:strRef>
              <c:f>algeria!$J$48:$J$56</c:f>
              <c:strCache>
                <c:ptCount val="9"/>
                <c:pt idx="0">
                  <c:v>Norway</c:v>
                </c:pt>
                <c:pt idx="1">
                  <c:v>Algeria</c:v>
                </c:pt>
                <c:pt idx="2">
                  <c:v>US</c:v>
                </c:pt>
                <c:pt idx="3">
                  <c:v>Australia</c:v>
                </c:pt>
                <c:pt idx="4">
                  <c:v>Qatar</c:v>
                </c:pt>
                <c:pt idx="5">
                  <c:v>Malaysia</c:v>
                </c:pt>
                <c:pt idx="6">
                  <c:v>Nigeria</c:v>
                </c:pt>
                <c:pt idx="7">
                  <c:v>Trinidad</c:v>
                </c:pt>
                <c:pt idx="8">
                  <c:v>Indonesia</c:v>
                </c:pt>
              </c:strCache>
            </c:strRef>
          </c:cat>
          <c:val>
            <c:numRef>
              <c:f>algeria!$K$48:$K$56</c:f>
              <c:numCache>
                <c:formatCode>General</c:formatCode>
                <c:ptCount val="9"/>
                <c:pt idx="0">
                  <c:v>112.8</c:v>
                </c:pt>
                <c:pt idx="1">
                  <c:v>55.2</c:v>
                </c:pt>
                <c:pt idx="2">
                  <c:v>100</c:v>
                </c:pt>
                <c:pt idx="3">
                  <c:v>110</c:v>
                </c:pt>
                <c:pt idx="4">
                  <c:v>100</c:v>
                </c:pt>
                <c:pt idx="5">
                  <c:v>34</c:v>
                </c:pt>
                <c:pt idx="6">
                  <c:v>22</c:v>
                </c:pt>
                <c:pt idx="7">
                  <c:v>13</c:v>
                </c:pt>
                <c:pt idx="8">
                  <c:v>14</c:v>
                </c:pt>
              </c:numCache>
            </c:numRef>
          </c:val>
          <c:extLst>
            <c:ext xmlns:c16="http://schemas.microsoft.com/office/drawing/2014/chart" uri="{C3380CC4-5D6E-409C-BE32-E72D297353CC}">
              <c16:uniqueId val="{00000000-AE5E-40B0-ACC4-B1D42DF32060}"/>
            </c:ext>
          </c:extLst>
        </c:ser>
        <c:ser>
          <c:idx val="1"/>
          <c:order val="1"/>
          <c:tx>
            <c:strRef>
              <c:f>algeria!$L$47</c:f>
              <c:strCache>
                <c:ptCount val="1"/>
                <c:pt idx="0">
                  <c:v>2022</c:v>
                </c:pt>
              </c:strCache>
            </c:strRef>
          </c:tx>
          <c:spPr>
            <a:solidFill>
              <a:schemeClr val="accent2"/>
            </a:solidFill>
            <a:ln>
              <a:noFill/>
            </a:ln>
            <a:effectLst/>
          </c:spPr>
          <c:invertIfNegative val="0"/>
          <c:cat>
            <c:strRef>
              <c:f>algeria!$J$48:$J$56</c:f>
              <c:strCache>
                <c:ptCount val="9"/>
                <c:pt idx="0">
                  <c:v>Norway</c:v>
                </c:pt>
                <c:pt idx="1">
                  <c:v>Algeria</c:v>
                </c:pt>
                <c:pt idx="2">
                  <c:v>US</c:v>
                </c:pt>
                <c:pt idx="3">
                  <c:v>Australia</c:v>
                </c:pt>
                <c:pt idx="4">
                  <c:v>Qatar</c:v>
                </c:pt>
                <c:pt idx="5">
                  <c:v>Malaysia</c:v>
                </c:pt>
                <c:pt idx="6">
                  <c:v>Nigeria</c:v>
                </c:pt>
                <c:pt idx="7">
                  <c:v>Trinidad</c:v>
                </c:pt>
                <c:pt idx="8">
                  <c:v>Indonesia</c:v>
                </c:pt>
              </c:strCache>
            </c:strRef>
          </c:cat>
          <c:val>
            <c:numRef>
              <c:f>algeria!$L$48:$L$56</c:f>
              <c:numCache>
                <c:formatCode>General</c:formatCode>
                <c:ptCount val="9"/>
                <c:pt idx="0">
                  <c:v>123.3</c:v>
                </c:pt>
                <c:pt idx="1">
                  <c:v>65</c:v>
                </c:pt>
                <c:pt idx="2">
                  <c:v>125</c:v>
                </c:pt>
                <c:pt idx="3">
                  <c:v>120</c:v>
                </c:pt>
                <c:pt idx="4">
                  <c:v>110</c:v>
                </c:pt>
                <c:pt idx="5">
                  <c:v>39</c:v>
                </c:pt>
                <c:pt idx="6">
                  <c:v>27</c:v>
                </c:pt>
                <c:pt idx="7">
                  <c:v>18</c:v>
                </c:pt>
                <c:pt idx="8">
                  <c:v>15</c:v>
                </c:pt>
              </c:numCache>
            </c:numRef>
          </c:val>
          <c:extLst>
            <c:ext xmlns:c16="http://schemas.microsoft.com/office/drawing/2014/chart" uri="{C3380CC4-5D6E-409C-BE32-E72D297353CC}">
              <c16:uniqueId val="{00000001-AE5E-40B0-ACC4-B1D42DF32060}"/>
            </c:ext>
          </c:extLst>
        </c:ser>
        <c:dLbls>
          <c:showLegendKey val="0"/>
          <c:showVal val="0"/>
          <c:showCatName val="0"/>
          <c:showSerName val="0"/>
          <c:showPercent val="0"/>
          <c:showBubbleSize val="0"/>
        </c:dLbls>
        <c:gapWidth val="219"/>
        <c:overlap val="-27"/>
        <c:axId val="837309247"/>
        <c:axId val="837303423"/>
      </c:barChart>
      <c:catAx>
        <c:axId val="8373092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p>
        </c:txPr>
        <c:crossAx val="837303423"/>
        <c:crosses val="autoZero"/>
        <c:auto val="1"/>
        <c:lblAlgn val="ctr"/>
        <c:lblOffset val="100"/>
        <c:noMultiLvlLbl val="0"/>
      </c:catAx>
      <c:valAx>
        <c:axId val="83730342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p>
        </c:txPr>
        <c:crossAx val="8373092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319-41C9-B047-46E984CEC2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319-41C9-B047-46E984CEC2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319-41C9-B047-46E984CEC2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319-41C9-B047-46E984CEC29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319-41C9-B047-46E984CEC29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319-41C9-B047-46E984CEC29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319-41C9-B047-46E984CEC29A}"/>
              </c:ext>
            </c:extLst>
          </c:dPt>
          <c:dLbls>
            <c:dLbl>
              <c:idx val="0"/>
              <c:layout>
                <c:manualLayout>
                  <c:x val="1.3888888888888888E-2"/>
                  <c:y val="0.2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319-41C9-B047-46E984CEC29A}"/>
                </c:ext>
              </c:extLst>
            </c:dLbl>
            <c:dLbl>
              <c:idx val="1"/>
              <c:layout>
                <c:manualLayout>
                  <c:x val="5.5555555555555046E-3"/>
                  <c:y val="-2.7777777777777776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319-41C9-B047-46E984CEC29A}"/>
                </c:ext>
              </c:extLst>
            </c:dLbl>
            <c:dLbl>
              <c:idx val="2"/>
              <c:layout>
                <c:manualLayout>
                  <c:x val="-3.0555555555555555E-2"/>
                  <c:y val="0.138888888888888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319-41C9-B047-46E984CEC29A}"/>
                </c:ext>
              </c:extLst>
            </c:dLbl>
            <c:dLbl>
              <c:idx val="3"/>
              <c:layout>
                <c:manualLayout>
                  <c:x val="-0.11388888888888889"/>
                  <c:y val="0.3240740740740740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E319-41C9-B047-46E984CEC29A}"/>
                </c:ext>
              </c:extLst>
            </c:dLbl>
            <c:dLbl>
              <c:idx val="4"/>
              <c:layout>
                <c:manualLayout>
                  <c:x val="-0.18472222222222223"/>
                  <c:y val="2.3148148148148147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0552362204724406"/>
                      <c:h val="0.20756306503353747"/>
                    </c:manualLayout>
                  </c15:layout>
                </c:ext>
                <c:ext xmlns:c16="http://schemas.microsoft.com/office/drawing/2014/chart" uri="{C3380CC4-5D6E-409C-BE32-E72D297353CC}">
                  <c16:uniqueId val="{00000009-E319-41C9-B047-46E984CEC29A}"/>
                </c:ext>
              </c:extLst>
            </c:dLbl>
            <c:dLbl>
              <c:idx val="5"/>
              <c:layout>
                <c:manualLayout>
                  <c:x val="-6.9444444444444996E-3"/>
                  <c:y val="-2.7755575615628914E-17"/>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1554265091863517"/>
                      <c:h val="0.27207567804024491"/>
                    </c:manualLayout>
                  </c15:layout>
                </c:ext>
                <c:ext xmlns:c16="http://schemas.microsoft.com/office/drawing/2014/chart" uri="{C3380CC4-5D6E-409C-BE32-E72D297353CC}">
                  <c16:uniqueId val="{0000000B-E319-41C9-B047-46E984CEC29A}"/>
                </c:ext>
              </c:extLst>
            </c:dLbl>
            <c:dLbl>
              <c:idx val="6"/>
              <c:layout>
                <c:manualLayout>
                  <c:x val="0.19444444444444445"/>
                  <c:y val="4.166666666666666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E319-41C9-B047-46E984CEC29A}"/>
                </c:ext>
              </c:extLst>
            </c:dLbl>
            <c:numFmt formatCode="0.0%" sourceLinked="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1"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Sheet1!$D$54:$D$60</c:f>
              <c:strCache>
                <c:ptCount val="7"/>
                <c:pt idx="0">
                  <c:v>Gas</c:v>
                </c:pt>
                <c:pt idx="1">
                  <c:v>Electricity</c:v>
                </c:pt>
                <c:pt idx="2">
                  <c:v>Heat</c:v>
                </c:pt>
                <c:pt idx="3">
                  <c:v>Oil &amp; Petroleum Products</c:v>
                </c:pt>
                <c:pt idx="4">
                  <c:v>Solid Fossil Fuels</c:v>
                </c:pt>
                <c:pt idx="6">
                  <c:v>Renewables, Biofuels, and Other</c:v>
                </c:pt>
              </c:strCache>
            </c:strRef>
          </c:cat>
          <c:val>
            <c:numRef>
              <c:f>Sheet1!$E$54:$E$60</c:f>
              <c:numCache>
                <c:formatCode>0.0%</c:formatCode>
                <c:ptCount val="7"/>
                <c:pt idx="0">
                  <c:v>0.35599999999999998</c:v>
                </c:pt>
                <c:pt idx="1">
                  <c:v>0.28100000000000003</c:v>
                </c:pt>
                <c:pt idx="2">
                  <c:v>0.154</c:v>
                </c:pt>
                <c:pt idx="3">
                  <c:v>0.14599999999999999</c:v>
                </c:pt>
                <c:pt idx="4">
                  <c:v>4.8000000000000001E-2</c:v>
                </c:pt>
                <c:pt idx="6">
                  <c:v>1.4E-2</c:v>
                </c:pt>
              </c:numCache>
            </c:numRef>
          </c:val>
          <c:extLst>
            <c:ext xmlns:c16="http://schemas.microsoft.com/office/drawing/2014/chart" uri="{C3380CC4-5D6E-409C-BE32-E72D297353CC}">
              <c16:uniqueId val="{0000000E-E319-41C9-B047-46E984CEC29A}"/>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'[Gas Charts 2.xlsx]Sheet1'!$B$7:$B$12</c:f>
              <c:strCache>
                <c:ptCount val="6"/>
                <c:pt idx="0">
                  <c:v>Oil</c:v>
                </c:pt>
                <c:pt idx="1">
                  <c:v>Gas</c:v>
                </c:pt>
                <c:pt idx="2">
                  <c:v>Coal</c:v>
                </c:pt>
                <c:pt idx="3">
                  <c:v>Renewables</c:v>
                </c:pt>
                <c:pt idx="4">
                  <c:v>Nuclear</c:v>
                </c:pt>
                <c:pt idx="5">
                  <c:v>Other</c:v>
                </c:pt>
              </c:strCache>
            </c:strRef>
          </c:cat>
          <c:val>
            <c:numRef>
              <c:f>'[Gas Charts 2.xlsx]Sheet1'!$C$7:$C$12</c:f>
              <c:numCache>
                <c:formatCode>0%</c:formatCode>
                <c:ptCount val="6"/>
                <c:pt idx="0">
                  <c:v>0.34</c:v>
                </c:pt>
                <c:pt idx="1">
                  <c:v>0.27</c:v>
                </c:pt>
                <c:pt idx="2">
                  <c:v>0.17</c:v>
                </c:pt>
                <c:pt idx="3">
                  <c:v>0.15</c:v>
                </c:pt>
                <c:pt idx="4">
                  <c:v>0.05</c:v>
                </c:pt>
                <c:pt idx="5">
                  <c:v>0.02</c:v>
                </c:pt>
              </c:numCache>
            </c:numRef>
          </c:val>
          <c:extLst>
            <c:ext xmlns:c16="http://schemas.microsoft.com/office/drawing/2014/chart" uri="{C3380CC4-5D6E-409C-BE32-E72D297353CC}">
              <c16:uniqueId val="{00000000-26C0-476E-9BE1-23C7FE5B38F8}"/>
            </c:ext>
          </c:extLst>
        </c:ser>
        <c:dLbls>
          <c:dLblPos val="outEnd"/>
          <c:showLegendKey val="0"/>
          <c:showVal val="1"/>
          <c:showCatName val="0"/>
          <c:showSerName val="0"/>
          <c:showPercent val="0"/>
          <c:showBubbleSize val="0"/>
        </c:dLbls>
        <c:gapWidth val="219"/>
        <c:overlap val="-27"/>
        <c:axId val="472030207"/>
        <c:axId val="472033951"/>
      </c:barChart>
      <c:catAx>
        <c:axId val="472030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p>
        </c:txPr>
        <c:crossAx val="472033951"/>
        <c:crosses val="autoZero"/>
        <c:auto val="1"/>
        <c:lblAlgn val="ctr"/>
        <c:lblOffset val="100"/>
        <c:noMultiLvlLbl val="0"/>
      </c:catAx>
      <c:valAx>
        <c:axId val="472033951"/>
        <c:scaling>
          <c:orientation val="minMax"/>
        </c:scaling>
        <c:delete val="1"/>
        <c:axPos val="l"/>
        <c:numFmt formatCode="0%" sourceLinked="1"/>
        <c:majorTickMark val="none"/>
        <c:minorTickMark val="none"/>
        <c:tickLblPos val="nextTo"/>
        <c:crossAx val="472030207"/>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tx>
            <c:strRef>
              <c:f>Sheet2!$F$78:$F$79</c:f>
              <c:strCache>
                <c:ptCount val="2"/>
                <c:pt idx="0">
                  <c:v>Russian Gas Sent to China</c:v>
                </c:pt>
                <c:pt idx="1">
                  <c:v>Russian Gas Sent to Europe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1" u="none" strike="noStrike" kern="1200" baseline="0">
                    <a:solidFill>
                      <a:schemeClr val="tx1">
                        <a:lumMod val="75000"/>
                        <a:lumOff val="25000"/>
                      </a:schemeClr>
                    </a:solidFill>
                    <a:latin typeface="Georgia" panose="02040502050405020303" pitchFamily="18"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Sheet2!$F$78:$F$79</c:f>
              <c:strCache>
                <c:ptCount val="2"/>
                <c:pt idx="0">
                  <c:v>Russian Gas Sent to China</c:v>
                </c:pt>
                <c:pt idx="1">
                  <c:v>Russian Gas Sent to Europe</c:v>
                </c:pt>
              </c:strCache>
            </c:strRef>
          </c:cat>
          <c:val>
            <c:numRef>
              <c:f>Sheet2!$G$78:$G$79</c:f>
              <c:numCache>
                <c:formatCode>General</c:formatCode>
                <c:ptCount val="2"/>
                <c:pt idx="0">
                  <c:v>16.5</c:v>
                </c:pt>
                <c:pt idx="1">
                  <c:v>170</c:v>
                </c:pt>
              </c:numCache>
            </c:numRef>
          </c:val>
          <c:extLst>
            <c:ext xmlns:c16="http://schemas.microsoft.com/office/drawing/2014/chart" uri="{C3380CC4-5D6E-409C-BE32-E72D297353CC}">
              <c16:uniqueId val="{00000000-EC52-43B1-8952-3B2132C07E95}"/>
            </c:ext>
          </c:extLst>
        </c:ser>
        <c:dLbls>
          <c:dLblPos val="outEnd"/>
          <c:showLegendKey val="0"/>
          <c:showVal val="1"/>
          <c:showCatName val="0"/>
          <c:showSerName val="0"/>
          <c:showPercent val="0"/>
          <c:showBubbleSize val="0"/>
        </c:dLbls>
        <c:gapWidth val="219"/>
        <c:axId val="1000668528"/>
        <c:axId val="1000672136"/>
      </c:barChart>
      <c:catAx>
        <c:axId val="10006685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p>
        </c:txPr>
        <c:crossAx val="1000672136"/>
        <c:crosses val="autoZero"/>
        <c:auto val="1"/>
        <c:lblAlgn val="ctr"/>
        <c:lblOffset val="100"/>
        <c:noMultiLvlLbl val="0"/>
      </c:catAx>
      <c:valAx>
        <c:axId val="1000672136"/>
        <c:scaling>
          <c:orientation val="minMax"/>
        </c:scaling>
        <c:delete val="1"/>
        <c:axPos val="b"/>
        <c:numFmt formatCode="General" sourceLinked="1"/>
        <c:majorTickMark val="none"/>
        <c:minorTickMark val="none"/>
        <c:tickLblPos val="nextTo"/>
        <c:crossAx val="1000668528"/>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A8_2D8787C5.xml><?xml version="1.0" encoding="utf-8"?>
<p188:cmLst xmlns:a="http://schemas.openxmlformats.org/drawingml/2006/main" xmlns:r="http://schemas.openxmlformats.org/officeDocument/2006/relationships" xmlns:p188="http://schemas.microsoft.com/office/powerpoint/2018/8/main">
  <p188:cm id="{C055FBEB-D1CE-4BAF-A9E5-4923FD01CAC4}" authorId="{C31CA6EB-D0FB-D8AB-A76F-431C8D692EC5}" created="2023-01-29T07:52:09.005">
    <pc:sldMkLst xmlns:pc="http://schemas.microsoft.com/office/powerpoint/2013/main/command">
      <pc:docMk/>
      <pc:sldMk cId="763856837" sldId="424"/>
    </pc:sldMkLst>
    <p188:txBody>
      <a:bodyPr/>
      <a:lstStyle/>
      <a:p>
        <a:r>
          <a:rPr lang="zh-CN" altLang="en-US"/>
          <a:t>这页注意一下</a:t>
        </a:r>
      </a:p>
    </p188:txBody>
  </p188:cm>
</p188:cmLst>
</file>

<file path=ppt/drawings/drawing1.xml><?xml version="1.0" encoding="utf-8"?>
<c:userShapes xmlns:c="http://schemas.openxmlformats.org/drawingml/2006/chart">
  <cdr:relSizeAnchor xmlns:cdr="http://schemas.openxmlformats.org/drawingml/2006/chartDrawing">
    <cdr:from>
      <cdr:x>0.61327</cdr:x>
      <cdr:y>0.2693</cdr:y>
    </cdr:from>
    <cdr:to>
      <cdr:x>0.92628</cdr:x>
      <cdr:y>0.46482</cdr:y>
    </cdr:to>
    <cdr:sp macro="" textlink="">
      <cdr:nvSpPr>
        <cdr:cNvPr id="2" name="TextBox 1">
          <a:extLst xmlns:a="http://schemas.openxmlformats.org/drawingml/2006/main">
            <a:ext uri="{FF2B5EF4-FFF2-40B4-BE49-F238E27FC236}">
              <a16:creationId xmlns:a16="http://schemas.microsoft.com/office/drawing/2014/main" id="{2619D03B-4940-DB49-824D-486378943305}"/>
            </a:ext>
          </a:extLst>
        </cdr:cNvPr>
        <cdr:cNvSpPr txBox="1"/>
      </cdr:nvSpPr>
      <cdr:spPr>
        <a:xfrm xmlns:a="http://schemas.openxmlformats.org/drawingml/2006/main">
          <a:off x="4860012" y="1144611"/>
          <a:ext cx="2480588" cy="830997"/>
        </a:xfrm>
        <a:prstGeom xmlns:a="http://schemas.openxmlformats.org/drawingml/2006/main" prst="rect">
          <a:avLst/>
        </a:prstGeom>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en-US" sz="1200" b="1" dirty="0">
              <a:solidFill>
                <a:srgbClr val="EEB500"/>
              </a:solidFill>
              <a:latin typeface="Georgia" panose="02040502050405020303" pitchFamily="18" charset="0"/>
            </a:rPr>
            <a:t>Almost 100 </a:t>
          </a:r>
          <a:r>
            <a:rPr lang="en-US" sz="1200" b="1" dirty="0" err="1">
              <a:solidFill>
                <a:srgbClr val="EEB500"/>
              </a:solidFill>
              <a:latin typeface="Georgia" panose="02040502050405020303" pitchFamily="18" charset="0"/>
            </a:rPr>
            <a:t>bcm</a:t>
          </a:r>
          <a:r>
            <a:rPr lang="en-US" sz="1200" b="1" dirty="0">
              <a:solidFill>
                <a:srgbClr val="EEB500"/>
              </a:solidFill>
              <a:latin typeface="Georgia" panose="02040502050405020303" pitchFamily="18" charset="0"/>
            </a:rPr>
            <a:t> of additional supply brought on to global markets in 2022, a ~20% increase in total supply </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2386C4-BC53-81AC-D415-EFB9A6755C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7C2E76-8D8A-DB47-6DC1-A53CFCFD9F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E5A40A-AEF8-4148-8125-7DB9975CDA31}" type="datetimeFigureOut">
              <a:rPr lang="en-US" smtClean="0"/>
              <a:t>1/30/2023</a:t>
            </a:fld>
            <a:endParaRPr lang="en-US"/>
          </a:p>
        </p:txBody>
      </p:sp>
      <p:sp>
        <p:nvSpPr>
          <p:cNvPr id="4" name="Footer Placeholder 3">
            <a:extLst>
              <a:ext uri="{FF2B5EF4-FFF2-40B4-BE49-F238E27FC236}">
                <a16:creationId xmlns:a16="http://schemas.microsoft.com/office/drawing/2014/main" id="{1B29904A-6BDB-6812-9967-EE702B15F4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4F01B7-7C7A-1CA9-8326-193EE4983F9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4009FD-665A-444E-961D-A8361632180F}" type="slidenum">
              <a:rPr lang="en-US" smtClean="0"/>
              <a:t>‹#›</a:t>
            </a:fld>
            <a:endParaRPr lang="en-US"/>
          </a:p>
        </p:txBody>
      </p:sp>
    </p:spTree>
    <p:extLst>
      <p:ext uri="{BB962C8B-B14F-4D97-AF65-F5344CB8AC3E}">
        <p14:creationId xmlns:p14="http://schemas.microsoft.com/office/powerpoint/2010/main" val="1902840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fld id="{035D0E3B-FACF-4099-BB17-C26FCD4B317B}" type="datetimeFigureOut">
              <a:rPr lang="en-US" smtClean="0"/>
              <a:t>1/30/2023</a:t>
            </a:fl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anchor="ctr"/>
          <a:lstStyl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r>
              <a:t>单击此处编辑母版文本样式</a:t>
            </a:r>
          </a:p>
          <a:p>
            <a:pPr lvl="1"/>
            <a:r>
              <a:t>二级</a:t>
            </a:r>
          </a:p>
          <a:p>
            <a:pPr lvl="2"/>
            <a:r>
              <a:t>三级</a:t>
            </a:r>
          </a:p>
          <a:p>
            <a:pPr lvl="3"/>
            <a:r>
              <a:t>四级</a:t>
            </a:r>
          </a:p>
          <a:p>
            <a:pPr lvl="4"/>
            <a:r>
              <a:t>五级</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fld id="{C67E16A7-CFB8-4900-8DAC-F2A67B5E1BC6}" type="slidenum">
              <a:rPr lang="en-US" smtClean="0"/>
              <a:t>‹#›</a:t>
            </a:fld>
          </a:p>
        </p:txBody>
      </p:sp>
    </p:spTree>
    <p:extLst>
      <p:ext uri="{BB962C8B-B14F-4D97-AF65-F5344CB8AC3E}">
        <p14:creationId xmlns:p14="http://schemas.microsoft.com/office/powerpoint/2010/main" val="284054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AAC1-09AB-5AF9-5958-8BCF03CB0288}"/>
              </a:ext>
            </a:extLst>
          </p:cNvPr>
          <p:cNvSpPr>
            <a:spLocks noGrp="1"/>
          </p:cNvSpPr>
          <p:nvPr>
            <p:ph type="ctrTitle" hasCustomPrompt="1"/>
          </p:nvPr>
        </p:nvSpPr>
        <p:spPr>
          <a:xfrm>
            <a:off x="612607" y="3158194"/>
            <a:ext cx="10966785" cy="1383727"/>
          </a:xfrm>
          <a:prstGeom prst="rect">
            <a:avLst/>
          </a:prstGeom>
        </p:spPr>
        <p:txBody>
          <a:bodyPr anchor="t"/>
          <a:lstStyle>
            <a:lvl1pPr algn="l">
              <a:defRPr sz="4400" b="1"/>
            </a:lvl1pPr>
          </a:lstStyle>
          <a:p>
            <a:r>
              <a:t>[文档副标题]</a:t>
            </a:r>
          </a:p>
        </p:txBody>
      </p:sp>
      <p:sp>
        <p:nvSpPr>
          <p:cNvPr id="15" name="Subtitle 2">
            <a:extLst>
              <a:ext uri="{FF2B5EF4-FFF2-40B4-BE49-F238E27FC236}">
                <a16:creationId xmlns:a16="http://schemas.microsoft.com/office/drawing/2014/main" id="{841F47EB-DE17-C469-3821-12C8F663F345}"/>
              </a:ext>
            </a:extLst>
          </p:cNvPr>
          <p:cNvSpPr>
            <a:spLocks noGrp="1"/>
          </p:cNvSpPr>
          <p:nvPr>
            <p:ph type="subTitle" idx="1" hasCustomPrompt="1"/>
          </p:nvPr>
        </p:nvSpPr>
        <p:spPr>
          <a:xfrm>
            <a:off x="612607" y="2682875"/>
            <a:ext cx="10966785" cy="403225"/>
          </a:xfrm>
          <a:prstGeom prst="rect">
            <a:avLst/>
          </a:prstGeom>
        </p:spPr>
        <p:txBody>
          <a:bodyPr anchor="b"/>
          <a:lstStyle>
            <a:lvl1pPr marL="0" indent="0" algn="l">
              <a:buNone/>
              <a:defRPr sz="2000">
                <a:solidFill>
                  <a:schemeClr val="accent4">
                    <a:lumMod val="60000"/>
                    <a:lumOff val="4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[文档标题]</a:t>
            </a:r>
          </a:p>
        </p:txBody>
      </p:sp>
      <p:sp>
        <p:nvSpPr>
          <p:cNvPr id="18" name="Text Placeholder 17">
            <a:extLst>
              <a:ext uri="{FF2B5EF4-FFF2-40B4-BE49-F238E27FC236}">
                <a16:creationId xmlns:a16="http://schemas.microsoft.com/office/drawing/2014/main" id="{ED670F7E-9C28-24F9-0C63-B7784E8FF738}"/>
              </a:ext>
            </a:extLst>
          </p:cNvPr>
          <p:cNvSpPr>
            <a:spLocks noGrp="1"/>
          </p:cNvSpPr>
          <p:nvPr>
            <p:ph type="body" sz="quarter" idx="10" hasCustomPrompt="1"/>
          </p:nvPr>
        </p:nvSpPr>
        <p:spPr>
          <a:xfrm>
            <a:off x="612607" y="4870886"/>
            <a:ext cx="3651250" cy="320738"/>
          </a:xfrm>
          <a:prstGeom prst="rect">
            <a:avLst/>
          </a:prstGeom>
        </p:spPr>
        <p:txBody>
          <a:bodyPr anchor="b"/>
          <a:lstStyle>
            <a:lvl1pPr marL="0" indent="0">
              <a:buNone/>
              <a:defRPr sz="1400">
                <a:latin typeface="+mj-lt"/>
              </a:defRPr>
            </a:lvl1pPr>
          </a:lstStyle>
          <a:p>
            <a:pPr lvl="0"/>
            <a:r>
              <a:t>[日期]</a:t>
            </a:r>
          </a:p>
        </p:txBody>
      </p:sp>
    </p:spTree>
    <p:extLst>
      <p:ext uri="{BB962C8B-B14F-4D97-AF65-F5344CB8AC3E}">
        <p14:creationId xmlns:p14="http://schemas.microsoft.com/office/powerpoint/2010/main" val="1118151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B5C1F7DF-D437-B47B-C000-D3A0236ED9AB}"/>
              </a:ext>
            </a:extLst>
          </p:cNvPr>
          <p:cNvSpPr>
            <a:spLocks noGrp="1"/>
          </p:cNvSpPr>
          <p:nvPr>
            <p:ph type="title" hasCustomPrompt="1"/>
          </p:nvPr>
        </p:nvSpPr>
        <p:spPr>
          <a:xfrm>
            <a:off x="266700" y="1129554"/>
            <a:ext cx="11658600" cy="477370"/>
          </a:xfrm>
          <a:prstGeom prst="rect">
            <a:avLst/>
          </a:prstGeom>
        </p:spPr>
        <p:txBody>
          <a:bodyPr anchor="t"/>
          <a:lstStyle>
            <a:lvl1pPr algn="l">
              <a:defRPr sz="2000" b="1">
                <a:solidFill>
                  <a:schemeClr val="tx1"/>
                </a:solidFill>
              </a:defRPr>
            </a:lvl1pPr>
          </a:lstStyle>
          <a:p>
            <a:r>
              <a:t>[标题]</a:t>
            </a:r>
          </a:p>
        </p:txBody>
      </p:sp>
      <p:sp>
        <p:nvSpPr>
          <p:cNvPr id="3" name="Slide Number Placeholder 2">
            <a:extLst>
              <a:ext uri="{FF2B5EF4-FFF2-40B4-BE49-F238E27FC236}">
                <a16:creationId xmlns:a16="http://schemas.microsoft.com/office/drawing/2014/main" id="{51739F54-BCB3-8807-6C51-5BDAD5DF87D9}"/>
              </a:ext>
            </a:extLst>
          </p:cNvPr>
          <p:cNvSpPr>
            <a:spLocks noGrp="1"/>
          </p:cNvSpPr>
          <p:nvPr>
            <p:ph type="sldNum" sz="quarter" idx="10"/>
          </p:nvPr>
        </p:nvSpPr>
        <p:spPr/>
        <p:txBody>
          <a:bodyPr/>
          <a:lstStyle/>
          <a:p>
            <a:fld id="{0CBF6629-EB3D-534B-9A06-60C368E35DAE}" type="slidenum">
              <a:rPr lang="en-US" smtClean="0"/>
              <a:t>‹#›</a:t>
            </a:fld>
          </a:p>
        </p:txBody>
      </p:sp>
      <p:cxnSp>
        <p:nvCxnSpPr>
          <p:cNvPr id="4" name="Straight Connector 3">
            <a:extLst>
              <a:ext uri="{FF2B5EF4-FFF2-40B4-BE49-F238E27FC236}">
                <a16:creationId xmlns:a16="http://schemas.microsoft.com/office/drawing/2014/main" id="{C301841C-841F-7BEB-3BF3-257CE9F0DC8F}"/>
              </a:ext>
            </a:extLst>
          </p:cNvPr>
          <p:cNvCxnSpPr/>
          <p:nvPr userDrawn="1"/>
        </p:nvCxnSpPr>
        <p:spPr>
          <a:xfrm>
            <a:off x="689466" y="6480173"/>
            <a:ext cx="0" cy="281782"/>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5" name="Graphic 4">
            <a:extLst>
              <a:ext uri="{FF2B5EF4-FFF2-40B4-BE49-F238E27FC236}">
                <a16:creationId xmlns:a16="http://schemas.microsoft.com/office/drawing/2014/main" id="{9C1835D1-2DBE-CC7F-741F-A15628491C8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266700" y="6450595"/>
            <a:ext cx="325616" cy="340938"/>
          </a:xfrm>
          <a:prstGeom prst="rect">
            <a:avLst/>
          </a:prstGeom>
        </p:spPr>
      </p:pic>
    </p:spTree>
    <p:extLst>
      <p:ext uri="{BB962C8B-B14F-4D97-AF65-F5344CB8AC3E}">
        <p14:creationId xmlns:p14="http://schemas.microsoft.com/office/powerpoint/2010/main" val="2538388622"/>
      </p:ext>
    </p:extLst>
  </p:cSld>
  <p:clrMapOvr>
    <a:masterClrMapping/>
  </p:clrMapOvr>
  <p:extLst>
    <p:ext uri="{DCECCB84-F9BA-43D5-87BE-67443E8EF086}">
      <p15:sldGuideLst xmlns:p15="http://schemas.microsoft.com/office/powerpoint/2012/main">
        <p15:guide id="1" pos="75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 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9E0F56-3947-223E-7795-E5A077497764}"/>
              </a:ext>
            </a:extLst>
          </p:cNvPr>
          <p:cNvSpPr>
            <a:spLocks noGrp="1"/>
          </p:cNvSpPr>
          <p:nvPr>
            <p:ph type="sldNum" sz="quarter" idx="10"/>
          </p:nvPr>
        </p:nvSpPr>
        <p:spPr/>
        <p:txBody>
          <a:bodyPr/>
          <a:lstStyle/>
          <a:p>
            <a:fld id="{0CBF6629-EB3D-534B-9A06-60C368E35DAE}" type="slidenum">
              <a:rPr lang="en-US" smtClean="0"/>
              <a:pPr/>
              <a:t>‹#›</a:t>
            </a:fld>
            <a:endParaRPr lang="en-US" dirty="0"/>
          </a:p>
        </p:txBody>
      </p:sp>
      <p:sp>
        <p:nvSpPr>
          <p:cNvPr id="7" name="Title 6">
            <a:extLst>
              <a:ext uri="{FF2B5EF4-FFF2-40B4-BE49-F238E27FC236}">
                <a16:creationId xmlns:a16="http://schemas.microsoft.com/office/drawing/2014/main" id="{BE73C72D-767B-6319-1A2C-6EEAB724C9AE}"/>
              </a:ext>
            </a:extLst>
          </p:cNvPr>
          <p:cNvSpPr>
            <a:spLocks noGrp="1"/>
          </p:cNvSpPr>
          <p:nvPr>
            <p:ph type="title" hasCustomPrompt="1"/>
          </p:nvPr>
        </p:nvSpPr>
        <p:spPr>
          <a:xfrm>
            <a:off x="266700" y="351678"/>
            <a:ext cx="2805953" cy="972857"/>
          </a:xfrm>
          <a:prstGeom prst="rect">
            <a:avLst/>
          </a:prstGeom>
        </p:spPr>
        <p:txBody>
          <a:bodyPr anchor="b"/>
          <a:lstStyle>
            <a:lvl1pPr algn="ctr">
              <a:defRPr sz="2000" b="1">
                <a:solidFill>
                  <a:schemeClr val="bg1"/>
                </a:solidFill>
              </a:defRPr>
            </a:lvl1pPr>
          </a:lstStyle>
          <a:p>
            <a:r>
              <a:rPr lang="en-US" dirty="0"/>
              <a:t>[Title]</a:t>
            </a:r>
          </a:p>
        </p:txBody>
      </p:sp>
      <p:sp>
        <p:nvSpPr>
          <p:cNvPr id="9" name="Content Placeholder 8">
            <a:extLst>
              <a:ext uri="{FF2B5EF4-FFF2-40B4-BE49-F238E27FC236}">
                <a16:creationId xmlns:a16="http://schemas.microsoft.com/office/drawing/2014/main" id="{9F67EF96-B670-37B1-F1AB-44AF395BF2AA}"/>
              </a:ext>
            </a:extLst>
          </p:cNvPr>
          <p:cNvSpPr>
            <a:spLocks noGrp="1"/>
          </p:cNvSpPr>
          <p:nvPr>
            <p:ph sz="quarter" idx="11" hasCustomPrompt="1"/>
          </p:nvPr>
        </p:nvSpPr>
        <p:spPr>
          <a:xfrm>
            <a:off x="265953" y="1507798"/>
            <a:ext cx="2806700" cy="3225567"/>
          </a:xfrm>
          <a:prstGeom prst="rect">
            <a:avLst/>
          </a:prstGeom>
        </p:spPr>
        <p:txBody>
          <a:bodyPr/>
          <a:lstStyle>
            <a:lvl1pPr marL="0" indent="0">
              <a:buNone/>
              <a:defRPr sz="1000">
                <a:solidFill>
                  <a:schemeClr val="bg1"/>
                </a:solidFill>
              </a:defRPr>
            </a:lvl1pPr>
          </a:lstStyle>
          <a:p>
            <a:pPr lvl="0"/>
            <a:r>
              <a:rPr lang="en-US" dirty="0"/>
              <a:t>[Summary Content]</a:t>
            </a:r>
          </a:p>
        </p:txBody>
      </p:sp>
      <p:sp>
        <p:nvSpPr>
          <p:cNvPr id="10" name="Content Placeholder 8">
            <a:extLst>
              <a:ext uri="{FF2B5EF4-FFF2-40B4-BE49-F238E27FC236}">
                <a16:creationId xmlns:a16="http://schemas.microsoft.com/office/drawing/2014/main" id="{2E191D35-3D36-8299-DA9D-490B713B8D4C}"/>
              </a:ext>
            </a:extLst>
          </p:cNvPr>
          <p:cNvSpPr>
            <a:spLocks noGrp="1"/>
          </p:cNvSpPr>
          <p:nvPr>
            <p:ph sz="quarter" idx="12" hasCustomPrompt="1"/>
          </p:nvPr>
        </p:nvSpPr>
        <p:spPr>
          <a:xfrm>
            <a:off x="266700" y="4916629"/>
            <a:ext cx="2806700" cy="1205400"/>
          </a:xfrm>
          <a:prstGeom prst="rect">
            <a:avLst/>
          </a:prstGeom>
        </p:spPr>
        <p:txBody>
          <a:bodyPr anchor="b"/>
          <a:lstStyle>
            <a:lvl1pPr marL="0" indent="0">
              <a:buNone/>
              <a:defRPr sz="600">
                <a:solidFill>
                  <a:schemeClr val="bg1"/>
                </a:solidFill>
              </a:defRPr>
            </a:lvl1pPr>
          </a:lstStyle>
          <a:p>
            <a:pPr lvl="0"/>
            <a:r>
              <a:rPr lang="en-US" dirty="0"/>
              <a:t>[Footnote]</a:t>
            </a:r>
          </a:p>
        </p:txBody>
      </p:sp>
    </p:spTree>
    <p:extLst>
      <p:ext uri="{BB962C8B-B14F-4D97-AF65-F5344CB8AC3E}">
        <p14:creationId xmlns:p14="http://schemas.microsoft.com/office/powerpoint/2010/main" val="375132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9E0F56-3947-223E-7795-E5A077497764}"/>
              </a:ext>
            </a:extLst>
          </p:cNvPr>
          <p:cNvSpPr>
            <a:spLocks noGrp="1"/>
          </p:cNvSpPr>
          <p:nvPr>
            <p:ph type="sldNum" sz="quarter" idx="10"/>
          </p:nvPr>
        </p:nvSpPr>
        <p:spPr/>
        <p:txBody>
          <a:bodyPr/>
          <a:lstStyle/>
          <a:p>
            <a:fld id="{0CBF6629-EB3D-534B-9A06-60C368E35DAE}" type="slidenum">
              <a:rPr lang="en-US" smtClean="0"/>
              <a:t>‹#›</a:t>
            </a:fld>
          </a:p>
        </p:txBody>
      </p:sp>
      <p:sp>
        <p:nvSpPr>
          <p:cNvPr id="9" name="Content Placeholder 8">
            <a:extLst>
              <a:ext uri="{FF2B5EF4-FFF2-40B4-BE49-F238E27FC236}">
                <a16:creationId xmlns:a16="http://schemas.microsoft.com/office/drawing/2014/main" id="{9F67EF96-B670-37B1-F1AB-44AF395BF2AA}"/>
              </a:ext>
            </a:extLst>
          </p:cNvPr>
          <p:cNvSpPr>
            <a:spLocks noGrp="1"/>
          </p:cNvSpPr>
          <p:nvPr>
            <p:ph sz="quarter" idx="11" hasCustomPrompt="1"/>
          </p:nvPr>
        </p:nvSpPr>
        <p:spPr>
          <a:xfrm>
            <a:off x="265953" y="2051384"/>
            <a:ext cx="2806700" cy="2681981"/>
          </a:xfrm>
          <a:prstGeom prst="rect">
            <a:avLst/>
          </a:prstGeom>
        </p:spPr>
        <p:txBody>
          <a:bodyPr/>
          <a:lstStyle>
            <a:lvl1pPr marL="0" indent="0">
              <a:buNone/>
              <a:defRPr sz="1000">
                <a:solidFill>
                  <a:schemeClr val="bg1"/>
                </a:solidFill>
              </a:defRPr>
            </a:lvl1pPr>
          </a:lstStyle>
          <a:p>
            <a:pPr lvl="0"/>
            <a:r>
              <a:t>[摘要内容]</a:t>
            </a:r>
          </a:p>
        </p:txBody>
      </p:sp>
      <p:sp>
        <p:nvSpPr>
          <p:cNvPr id="10" name="Content Placeholder 8">
            <a:extLst>
              <a:ext uri="{FF2B5EF4-FFF2-40B4-BE49-F238E27FC236}">
                <a16:creationId xmlns:a16="http://schemas.microsoft.com/office/drawing/2014/main" id="{2E191D35-3D36-8299-DA9D-490B713B8D4C}"/>
              </a:ext>
            </a:extLst>
          </p:cNvPr>
          <p:cNvSpPr>
            <a:spLocks noGrp="1"/>
          </p:cNvSpPr>
          <p:nvPr>
            <p:ph sz="quarter" idx="12" hasCustomPrompt="1"/>
          </p:nvPr>
        </p:nvSpPr>
        <p:spPr>
          <a:xfrm>
            <a:off x="266700" y="4916629"/>
            <a:ext cx="2806700" cy="1205400"/>
          </a:xfrm>
          <a:prstGeom prst="rect">
            <a:avLst/>
          </a:prstGeom>
        </p:spPr>
        <p:txBody>
          <a:bodyPr anchor="b"/>
          <a:lstStyle>
            <a:lvl1pPr marL="0" indent="0">
              <a:buNone/>
              <a:defRPr sz="600">
                <a:solidFill>
                  <a:schemeClr val="bg1"/>
                </a:solidFill>
              </a:defRPr>
            </a:lvl1pPr>
          </a:lstStyle>
          <a:p>
            <a:pPr lvl="0"/>
            <a:r>
              <a:t>[脚注]</a:t>
            </a:r>
          </a:p>
        </p:txBody>
      </p:sp>
      <p:sp>
        <p:nvSpPr>
          <p:cNvPr id="6" name="Rectangle 5">
            <a:extLst>
              <a:ext uri="{FF2B5EF4-FFF2-40B4-BE49-F238E27FC236}">
                <a16:creationId xmlns:a16="http://schemas.microsoft.com/office/drawing/2014/main" id="{9AF8AB17-2002-01E0-0C84-1A1915234BDD}"/>
              </a:ext>
            </a:extLst>
          </p:cNvPr>
          <p:cNvSpPr/>
          <p:nvPr userDrawn="1"/>
        </p:nvSpPr>
        <p:spPr>
          <a:xfrm>
            <a:off x="0" y="1"/>
            <a:ext cx="12192000" cy="703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pic>
        <p:nvPicPr>
          <p:cNvPr id="8" name="Picture 7" descr="Text  Description automatically generated with low confidence">
            <a:extLst>
              <a:ext uri="{FF2B5EF4-FFF2-40B4-BE49-F238E27FC236}">
                <a16:creationId xmlns:a16="http://schemas.microsoft.com/office/drawing/2014/main" id="{C56C421B-802B-47A4-A291-6597D9F9F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21" y="144780"/>
            <a:ext cx="2915397" cy="471883"/>
          </a:xfrm>
          <a:prstGeom prst="rect">
            <a:avLst/>
          </a:prstGeom>
        </p:spPr>
      </p:pic>
      <p:sp>
        <p:nvSpPr>
          <p:cNvPr id="11" name="Title 6">
            <a:extLst>
              <a:ext uri="{FF2B5EF4-FFF2-40B4-BE49-F238E27FC236}">
                <a16:creationId xmlns:a16="http://schemas.microsoft.com/office/drawing/2014/main" id="{4DB744F4-C6AD-9637-A6EC-CE70C434FF00}"/>
              </a:ext>
            </a:extLst>
          </p:cNvPr>
          <p:cNvSpPr>
            <a:spLocks noGrp="1"/>
          </p:cNvSpPr>
          <p:nvPr>
            <p:ph type="title" hasCustomPrompt="1"/>
          </p:nvPr>
        </p:nvSpPr>
        <p:spPr>
          <a:xfrm>
            <a:off x="265953" y="982745"/>
            <a:ext cx="2805953" cy="885375"/>
          </a:xfrm>
          <a:prstGeom prst="rect">
            <a:avLst/>
          </a:prstGeom>
        </p:spPr>
        <p:txBody>
          <a:bodyPr anchor="b"/>
          <a:lstStyle>
            <a:lvl1pPr algn="ctr">
              <a:defRPr sz="2000" b="1">
                <a:solidFill>
                  <a:schemeClr val="bg1"/>
                </a:solidFill>
              </a:defRPr>
            </a:lvl1pPr>
          </a:lstStyle>
          <a:p>
            <a:r>
              <a:t>[标题]</a:t>
            </a:r>
          </a:p>
        </p:txBody>
      </p:sp>
    </p:spTree>
    <p:extLst>
      <p:ext uri="{BB962C8B-B14F-4D97-AF65-F5344CB8AC3E}">
        <p14:creationId xmlns:p14="http://schemas.microsoft.com/office/powerpoint/2010/main" val="313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ly Title - Whi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9E0F56-3947-223E-7795-E5A077497764}"/>
              </a:ext>
            </a:extLst>
          </p:cNvPr>
          <p:cNvSpPr>
            <a:spLocks noGrp="1"/>
          </p:cNvSpPr>
          <p:nvPr>
            <p:ph type="sldNum" sz="quarter" idx="10"/>
          </p:nvPr>
        </p:nvSpPr>
        <p:spPr/>
        <p:txBody>
          <a:bodyPr/>
          <a:lstStyle>
            <a:lvl1pPr>
              <a:defRPr>
                <a:solidFill>
                  <a:srgbClr val="000000"/>
                </a:solidFill>
              </a:defRPr>
            </a:lvl1pPr>
          </a:lstStyle>
          <a:p>
            <a:fld id="{0CBF6629-EB3D-534B-9A06-60C368E35DAE}" type="slidenum">
              <a:rPr lang="en-US" smtClean="0"/>
              <a:pPr/>
              <a:t>‹#›</a:t>
            </a:fld>
            <a:endParaRPr lang="en-US" dirty="0"/>
          </a:p>
        </p:txBody>
      </p:sp>
      <p:sp>
        <p:nvSpPr>
          <p:cNvPr id="7" name="Title 6">
            <a:extLst>
              <a:ext uri="{FF2B5EF4-FFF2-40B4-BE49-F238E27FC236}">
                <a16:creationId xmlns:a16="http://schemas.microsoft.com/office/drawing/2014/main" id="{BE73C72D-767B-6319-1A2C-6EEAB724C9AE}"/>
              </a:ext>
            </a:extLst>
          </p:cNvPr>
          <p:cNvSpPr>
            <a:spLocks noGrp="1"/>
          </p:cNvSpPr>
          <p:nvPr>
            <p:ph type="title" hasCustomPrompt="1"/>
          </p:nvPr>
        </p:nvSpPr>
        <p:spPr>
          <a:xfrm>
            <a:off x="266700" y="1129554"/>
            <a:ext cx="11658600" cy="477370"/>
          </a:xfrm>
          <a:prstGeom prst="rect">
            <a:avLst/>
          </a:prstGeom>
        </p:spPr>
        <p:txBody>
          <a:bodyPr anchor="t"/>
          <a:lstStyle>
            <a:lvl1pPr algn="l">
              <a:defRPr sz="2000" b="1">
                <a:solidFill>
                  <a:srgbClr val="000000"/>
                </a:solidFill>
              </a:defRPr>
            </a:lvl1pPr>
          </a:lstStyle>
          <a:p>
            <a:r>
              <a:rPr lang="en-US" dirty="0"/>
              <a:t>[Title]</a:t>
            </a:r>
          </a:p>
        </p:txBody>
      </p:sp>
    </p:spTree>
    <p:extLst>
      <p:ext uri="{BB962C8B-B14F-4D97-AF65-F5344CB8AC3E}">
        <p14:creationId xmlns:p14="http://schemas.microsoft.com/office/powerpoint/2010/main" val="4078241353"/>
      </p:ext>
    </p:extLst>
  </p:cSld>
  <p:clrMapOvr>
    <a:masterClrMapping/>
  </p:clrMapOvr>
  <p:extLst>
    <p:ext uri="{DCECCB84-F9BA-43D5-87BE-67443E8EF086}">
      <p15:sldGuideLst xmlns:p15="http://schemas.microsoft.com/office/powerpoint/2012/main">
        <p15:guide id="1" pos="7512"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222861-C5FE-9499-A53E-42F2D55A0AC6}"/>
              </a:ext>
            </a:extLst>
          </p:cNvPr>
          <p:cNvSpPr/>
          <p:nvPr userDrawn="1"/>
        </p:nvSpPr>
        <p:spPr>
          <a:xfrm>
            <a:off x="0" y="1"/>
            <a:ext cx="12192000" cy="7038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pic>
        <p:nvPicPr>
          <p:cNvPr id="9" name="Picture 8" descr="Text  Description automatically generated with low confidence">
            <a:extLst>
              <a:ext uri="{FF2B5EF4-FFF2-40B4-BE49-F238E27FC236}">
                <a16:creationId xmlns:a16="http://schemas.microsoft.com/office/drawing/2014/main" id="{4208FC11-E04C-501F-F176-A86075E3F19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5021" y="144780"/>
            <a:ext cx="2915397" cy="471883"/>
          </a:xfrm>
          <a:prstGeom prst="rect">
            <a:avLst/>
          </a:prstGeom>
        </p:spPr>
      </p:pic>
      <p:sp>
        <p:nvSpPr>
          <p:cNvPr id="7" name="Slide Number Placeholder 8">
            <a:extLst>
              <a:ext uri="{FF2B5EF4-FFF2-40B4-BE49-F238E27FC236}">
                <a16:creationId xmlns:a16="http://schemas.microsoft.com/office/drawing/2014/main" id="{E1D3BF5E-1B10-D794-2D21-57E9B93D2E5C}"/>
              </a:ext>
            </a:extLst>
          </p:cNvPr>
          <p:cNvSpPr>
            <a:spLocks noGrp="1"/>
          </p:cNvSpPr>
          <p:nvPr>
            <p:ph type="sldNum" sz="quarter" idx="4"/>
          </p:nvPr>
        </p:nvSpPr>
        <p:spPr>
          <a:xfrm>
            <a:off x="749809" y="6488111"/>
            <a:ext cx="1746202" cy="273844"/>
          </a:xfrm>
          <a:prstGeom prst="rect">
            <a:avLst/>
          </a:prstGeom>
        </p:spPr>
        <p:txBody>
          <a:bodyPr/>
          <a:lstStyle>
            <a:lvl1pPr>
              <a:defRPr sz="1000">
                <a:solidFill>
                  <a:schemeClr val="tx1"/>
                </a:solidFill>
                <a:latin typeface="+mj-lt"/>
              </a:defRPr>
            </a:lvl1pPr>
          </a:lstStyle>
          <a:p>
            <a:fld id="{0CBF6629-EB3D-534B-9A06-60C368E35DAE}" type="slidenum">
              <a:rPr lang="en-US" smtClean="0"/>
              <a:t>‹#›</a:t>
            </a:fld>
          </a:p>
        </p:txBody>
      </p:sp>
    </p:spTree>
    <p:extLst>
      <p:ext uri="{BB962C8B-B14F-4D97-AF65-F5344CB8AC3E}">
        <p14:creationId xmlns:p14="http://schemas.microsoft.com/office/powerpoint/2010/main" val="403002969"/>
      </p:ext>
    </p:extLst>
  </p:cSld>
  <p:clrMap bg1="dk1" tx1="lt1" bg2="dk2" tx2="lt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3B4A1D-83D8-23F5-0B7A-F487BBDBD968}"/>
              </a:ext>
            </a:extLst>
          </p:cNvPr>
          <p:cNvSpPr/>
          <p:nvPr userDrawn="1"/>
        </p:nvSpPr>
        <p:spPr>
          <a:xfrm>
            <a:off x="0" y="0"/>
            <a:ext cx="3362826" cy="6858000"/>
          </a:xfrm>
          <a:prstGeom prst="rect">
            <a:avLst/>
          </a:prstGeom>
          <a:solidFill>
            <a:schemeClr val="tx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p>
        </p:txBody>
      </p:sp>
      <p:sp>
        <p:nvSpPr>
          <p:cNvPr id="7" name="Slide Number Placeholder 8">
            <a:extLst>
              <a:ext uri="{FF2B5EF4-FFF2-40B4-BE49-F238E27FC236}">
                <a16:creationId xmlns:a16="http://schemas.microsoft.com/office/drawing/2014/main" id="{3E1B4724-C84C-9F17-6C36-4089B419F973}"/>
              </a:ext>
            </a:extLst>
          </p:cNvPr>
          <p:cNvSpPr>
            <a:spLocks noGrp="1"/>
          </p:cNvSpPr>
          <p:nvPr>
            <p:ph type="sldNum" sz="quarter" idx="4"/>
          </p:nvPr>
        </p:nvSpPr>
        <p:spPr>
          <a:xfrm>
            <a:off x="749809" y="6488111"/>
            <a:ext cx="1746202" cy="273844"/>
          </a:xfrm>
          <a:prstGeom prst="rect">
            <a:avLst/>
          </a:prstGeom>
        </p:spPr>
        <p:txBody>
          <a:bodyPr/>
          <a:lstStyle>
            <a:lvl1pPr>
              <a:defRPr sz="1000">
                <a:solidFill>
                  <a:schemeClr val="bg1"/>
                </a:solidFill>
                <a:latin typeface="+mj-lt"/>
              </a:defRPr>
            </a:lvl1pPr>
          </a:lstStyle>
          <a:p>
            <a:fld id="{0CBF6629-EB3D-534B-9A06-60C368E35DAE}" type="slidenum">
              <a:rPr lang="en-US" smtClean="0"/>
              <a:t>‹#›</a:t>
            </a:fld>
          </a:p>
        </p:txBody>
      </p:sp>
      <p:cxnSp>
        <p:nvCxnSpPr>
          <p:cNvPr id="10" name="Straight Connector 9">
            <a:extLst>
              <a:ext uri="{FF2B5EF4-FFF2-40B4-BE49-F238E27FC236}">
                <a16:creationId xmlns:a16="http://schemas.microsoft.com/office/drawing/2014/main" id="{D7717BC3-EA78-CB14-7490-046A01FDAEA3}"/>
              </a:ext>
            </a:extLst>
          </p:cNvPr>
          <p:cNvCxnSpPr/>
          <p:nvPr userDrawn="1"/>
        </p:nvCxnSpPr>
        <p:spPr>
          <a:xfrm>
            <a:off x="689466" y="6480173"/>
            <a:ext cx="0" cy="28178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C27F358F-F7E3-0627-173B-014733EA53B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66700" y="6450595"/>
            <a:ext cx="325616" cy="340938"/>
          </a:xfrm>
          <a:prstGeom prst="rect">
            <a:avLst/>
          </a:prstGeom>
        </p:spPr>
      </p:pic>
    </p:spTree>
    <p:extLst>
      <p:ext uri="{BB962C8B-B14F-4D97-AF65-F5344CB8AC3E}">
        <p14:creationId xmlns:p14="http://schemas.microsoft.com/office/powerpoint/2010/main" val="925481432"/>
      </p:ext>
    </p:extLst>
  </p:cSld>
  <p:clrMap bg1="lt1" tx1="dk1" bg2="lt2" tx2="dk2" accent1="accent1" accent2="accent2" accent3="accent3" accent4="accent4" accent5="accent5" accent6="accent6" hlink="hlink" folHlink="folHlink"/>
  <p:sldLayoutIdLst>
    <p:sldLayoutId id="2147483665" r:id="rId1"/>
    <p:sldLayoutId id="214748366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8">
            <a:extLst>
              <a:ext uri="{FF2B5EF4-FFF2-40B4-BE49-F238E27FC236}">
                <a16:creationId xmlns:a16="http://schemas.microsoft.com/office/drawing/2014/main" id="{3E1B4724-C84C-9F17-6C36-4089B419F973}"/>
              </a:ext>
            </a:extLst>
          </p:cNvPr>
          <p:cNvSpPr>
            <a:spLocks noGrp="1"/>
          </p:cNvSpPr>
          <p:nvPr>
            <p:ph type="sldNum" sz="quarter" idx="4"/>
          </p:nvPr>
        </p:nvSpPr>
        <p:spPr>
          <a:xfrm>
            <a:off x="749809" y="6488111"/>
            <a:ext cx="1746202" cy="273844"/>
          </a:xfrm>
          <a:prstGeom prst="rect">
            <a:avLst/>
          </a:prstGeom>
        </p:spPr>
        <p:txBody>
          <a:bodyPr/>
          <a:lstStyle>
            <a:lvl1pPr>
              <a:defRPr sz="1000">
                <a:solidFill>
                  <a:srgbClr val="000000"/>
                </a:solidFill>
                <a:latin typeface="+mj-lt"/>
              </a:defRPr>
            </a:lvl1pPr>
          </a:lstStyle>
          <a:p>
            <a:fld id="{0CBF6629-EB3D-534B-9A06-60C368E35DAE}" type="slidenum">
              <a:rPr lang="en-US" smtClean="0"/>
              <a:t>‹#›</a:t>
            </a:fld>
          </a:p>
        </p:txBody>
      </p:sp>
      <p:cxnSp>
        <p:nvCxnSpPr>
          <p:cNvPr id="10" name="Straight Connector 9">
            <a:extLst>
              <a:ext uri="{FF2B5EF4-FFF2-40B4-BE49-F238E27FC236}">
                <a16:creationId xmlns:a16="http://schemas.microsoft.com/office/drawing/2014/main" id="{D7717BC3-EA78-CB14-7490-046A01FDAEA3}"/>
              </a:ext>
            </a:extLst>
          </p:cNvPr>
          <p:cNvCxnSpPr/>
          <p:nvPr userDrawn="1"/>
        </p:nvCxnSpPr>
        <p:spPr>
          <a:xfrm>
            <a:off x="689466" y="6480173"/>
            <a:ext cx="0" cy="281782"/>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1" name="Graphic 10">
            <a:extLst>
              <a:ext uri="{FF2B5EF4-FFF2-40B4-BE49-F238E27FC236}">
                <a16:creationId xmlns:a16="http://schemas.microsoft.com/office/drawing/2014/main" id="{C27F358F-F7E3-0627-173B-014733EA53B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66700" y="6450595"/>
            <a:ext cx="325616" cy="340938"/>
          </a:xfrm>
          <a:prstGeom prst="rect">
            <a:avLst/>
          </a:prstGeom>
        </p:spPr>
      </p:pic>
      <p:sp>
        <p:nvSpPr>
          <p:cNvPr id="6" name="Rectangle 5">
            <a:extLst>
              <a:ext uri="{FF2B5EF4-FFF2-40B4-BE49-F238E27FC236}">
                <a16:creationId xmlns:a16="http://schemas.microsoft.com/office/drawing/2014/main" id="{37CC26C7-EDB4-42D1-D727-989D20A17A73}"/>
              </a:ext>
            </a:extLst>
          </p:cNvPr>
          <p:cNvSpPr/>
          <p:nvPr userDrawn="1"/>
        </p:nvSpPr>
        <p:spPr>
          <a:xfrm>
            <a:off x="0" y="1"/>
            <a:ext cx="12192000" cy="703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pic>
        <p:nvPicPr>
          <p:cNvPr id="8" name="Picture 7" descr="Text  Description automatically generated with low confidence">
            <a:extLst>
              <a:ext uri="{FF2B5EF4-FFF2-40B4-BE49-F238E27FC236}">
                <a16:creationId xmlns:a16="http://schemas.microsoft.com/office/drawing/2014/main" id="{4447D899-EE16-2552-6299-A4D019B215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5021" y="144780"/>
            <a:ext cx="2915397" cy="471883"/>
          </a:xfrm>
          <a:prstGeom prst="rect">
            <a:avLst/>
          </a:prstGeom>
        </p:spPr>
      </p:pic>
      <p:cxnSp>
        <p:nvCxnSpPr>
          <p:cNvPr id="9" name="Straight Connector 8">
            <a:extLst>
              <a:ext uri="{FF2B5EF4-FFF2-40B4-BE49-F238E27FC236}">
                <a16:creationId xmlns:a16="http://schemas.microsoft.com/office/drawing/2014/main" id="{903783B2-BC2E-90ED-B81C-51E5750E9FEA}"/>
              </a:ext>
            </a:extLst>
          </p:cNvPr>
          <p:cNvCxnSpPr>
            <a:cxnSpLocks/>
          </p:cNvCxnSpPr>
          <p:nvPr userDrawn="1"/>
        </p:nvCxnSpPr>
        <p:spPr>
          <a:xfrm>
            <a:off x="266700" y="844000"/>
            <a:ext cx="116586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728077"/>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4.bin"/><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A8_2D8787C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en.kremlin.ru/events/president/news/68191" TargetMode="External"/><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6.bin"/><Relationship Id="rId7" Type="http://schemas.openxmlformats.org/officeDocument/2006/relationships/image" Target="../media/image22.wmf"/><Relationship Id="rId2" Type="http://schemas.openxmlformats.org/officeDocument/2006/relationships/hyperlink" Target="https://www.cnbc.com/2022/06/30/russias-gazprom-cancels-dividend-for-first-time-since-1998.html" TargetMode="External"/><Relationship Id="rId1" Type="http://schemas.openxmlformats.org/officeDocument/2006/relationships/slideLayout" Target="../slideLayouts/slideLayout4.xml"/><Relationship Id="rId6" Type="http://schemas.openxmlformats.org/officeDocument/2006/relationships/oleObject" Target="../embeddings/oleObject7.bin"/><Relationship Id="rId5" Type="http://schemas.openxmlformats.org/officeDocument/2006/relationships/chart" Target="../charts/chart8.xml"/><Relationship Id="rId4" Type="http://schemas.openxmlformats.org/officeDocument/2006/relationships/image" Target="../media/image21.wmf"/></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CBD37-E8F7-2DB6-CA46-C33A00B30BF2}"/>
              </a:ext>
            </a:extLst>
          </p:cNvPr>
          <p:cNvSpPr>
            <a:spLocks noGrp="1"/>
          </p:cNvSpPr>
          <p:nvPr>
            <p:ph type="ctrTitle"/>
          </p:nvPr>
        </p:nvSpPr>
        <p:spPr>
          <a:xfrm>
            <a:off x="612605" y="2045273"/>
            <a:ext cx="10966785" cy="1383727"/>
          </a:xfrm>
        </p:spPr>
        <p:txBody>
          <a:bodyPr/>
          <a:lstStyle/>
          <a:p>
            <a:pPr>
              <a:defRPr sz="4200">
                <a:effectLst/>
                <a:latin typeface="Palatino Linotype" panose="02040502050505030304" pitchFamily="18" charset="0"/>
                <a:ea typeface="Bookman Old Style" panose="02050604050505020204" pitchFamily="18" charset="0"/>
                <a:cs typeface="Bookman Old Style" panose="02050604050505020204" pitchFamily="18" charset="0"/>
              </a:defRPr>
            </a:pPr>
            <a:r>
              <a:t>欧洲不需要任何俄罗斯天然气——新的管道天然气供应和全球液化天然气供应绰绰有余</a:t>
            </a:r>
            <a:br>
              <a:rPr lang="en-US" sz="4200" dirty="0">
                <a:effectLst/>
                <a:latin typeface="Bookman Old Style" panose="02050604050505020204" pitchFamily="18" charset="0"/>
                <a:ea typeface="Bookman Old Style" panose="02050604050505020204" pitchFamily="18" charset="0"/>
                <a:cs typeface="Bookman Old Style" panose="02050604050505020204" pitchFamily="18" charset="0"/>
              </a:rPr>
            </a:br>
            <a:endParaRPr sz="4200"/>
          </a:p>
        </p:txBody>
      </p:sp>
      <p:sp>
        <p:nvSpPr>
          <p:cNvPr id="7" name="Text Placeholder 6">
            <a:extLst>
              <a:ext uri="{FF2B5EF4-FFF2-40B4-BE49-F238E27FC236}">
                <a16:creationId xmlns:a16="http://schemas.microsoft.com/office/drawing/2014/main" id="{58F19267-ADAB-3D19-0617-617A8732B185}"/>
              </a:ext>
            </a:extLst>
          </p:cNvPr>
          <p:cNvSpPr>
            <a:spLocks noGrp="1"/>
          </p:cNvSpPr>
          <p:nvPr>
            <p:ph type="body" sz="quarter" idx="10"/>
          </p:nvPr>
        </p:nvSpPr>
        <p:spPr>
          <a:xfrm>
            <a:off x="612605" y="5536366"/>
            <a:ext cx="3651250" cy="320738"/>
          </a:xfrm>
        </p:spPr>
        <p:txBody>
          <a:bodyPr/>
          <a:lstStyle/>
          <a:p>
            <a:pPr>
              <a:defRPr>
                <a:latin typeface="Palatino Linotype" panose="02040502050505030304" pitchFamily="18" charset="0"/>
              </a:defRPr>
            </a:pPr>
            <a:r>
              <a:t>2022年10月</a:t>
            </a:r>
          </a:p>
          <a:p>
            <a:pPr>
              <a:defRPr>
                <a:latin typeface="Palatino Linotype" panose="02040502050505030304" pitchFamily="18" charset="0"/>
              </a:defRPr>
            </a:pPr>
            <a:r>
              <a:t>耶鲁大学首席执行官领导力研究所</a:t>
            </a:r>
          </a:p>
          <a:p>
            <a:pPr>
              <a:defRPr>
                <a:latin typeface="Palatino Linotype" panose="02040502050505030304" pitchFamily="18" charset="0"/>
              </a:defRPr>
            </a:pPr>
            <a:r>
              <a:t>杰弗里·索南菲尔德</a:t>
            </a:r>
          </a:p>
        </p:txBody>
      </p:sp>
      <p:sp>
        <p:nvSpPr>
          <p:cNvPr id="8" name="Subtitle 5">
            <a:extLst>
              <a:ext uri="{FF2B5EF4-FFF2-40B4-BE49-F238E27FC236}">
                <a16:creationId xmlns:a16="http://schemas.microsoft.com/office/drawing/2014/main" id="{79854C53-1381-B6C2-7274-33862E4496BC}"/>
              </a:ext>
            </a:extLst>
          </p:cNvPr>
          <p:cNvSpPr>
            <a:spLocks noGrp="1"/>
          </p:cNvSpPr>
          <p:nvPr>
            <p:ph type="subTitle" idx="1"/>
          </p:nvPr>
        </p:nvSpPr>
        <p:spPr>
          <a:xfrm>
            <a:off x="612605" y="4102183"/>
            <a:ext cx="10966785" cy="403225"/>
          </a:xfrm>
        </p:spPr>
        <p:txBody>
          <a:bodyPr/>
          <a:lstStyle/>
          <a:p>
            <a:pPr>
              <a:defRPr sz="1800" i="1">
                <a:latin typeface="Palatino Linotype" panose="02040502050505030304" pitchFamily="18" charset="0"/>
                <a:ea typeface="Bookman Old Style" panose="02050604050505020204" pitchFamily="18" charset="0"/>
                <a:cs typeface="Bookman Old Style" panose="02050604050505020204" pitchFamily="18" charset="0"/>
              </a:defRPr>
            </a:pPr>
            <a:r>
              <a:rPr>
                <a:effectLst/>
              </a:rPr>
              <a:t>关于</a:t>
            </a:r>
            <a:r>
              <a:t>欧洲脱离俄罗斯天然气</a:t>
            </a:r>
            <a:r>
              <a:rPr>
                <a:effectLst/>
              </a:rPr>
              <a:t>的事实和数据——以及普京的过度夸张</a:t>
            </a:r>
            <a:endParaRPr sz="1800">
              <a:solidFill>
                <a:schemeClr val="tx1"/>
              </a:solidFill>
              <a:effectLst/>
              <a:latin typeface="Bookman Old Style" panose="02050604050505020204" pitchFamily="18" charset="0"/>
              <a:ea typeface="Bookman Old Style" panose="02050604050505020204" pitchFamily="18" charset="0"/>
              <a:cs typeface="Bookman Old Style" panose="02050604050505020204" pitchFamily="18" charset="0"/>
            </a:endParaRPr>
          </a:p>
        </p:txBody>
      </p:sp>
    </p:spTree>
    <p:extLst>
      <p:ext uri="{BB962C8B-B14F-4D97-AF65-F5344CB8AC3E}">
        <p14:creationId xmlns:p14="http://schemas.microsoft.com/office/powerpoint/2010/main" val="694138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10</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截至2022年8月在建的主要液化项目</a:t>
            </a:r>
          </a:p>
          <a:p>
            <a:pPr lvl="0">
              <a:defRPr sz="900">
                <a:solidFill>
                  <a:srgbClr val="000000"/>
                </a:solidFill>
                <a:latin typeface="Georgia" panose="02040502050405020303" pitchFamily="18" charset="0"/>
                <a:ea typeface="Source Sans Pro SemiBold" panose="020B0603030403020204" pitchFamily="34" charset="0"/>
              </a:defRPr>
            </a:pPr>
            <a:r>
              <a:t>（仅显示最终投资决策后已确认的项目，不包括最终投资决策前拟议的项目）</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额外215亿立方米的液化天然气产能已完全融资并正在建设中</a:t>
            </a:r>
          </a:p>
        </p:txBody>
      </p:sp>
      <p:graphicFrame>
        <p:nvGraphicFramePr>
          <p:cNvPr id="15" name="Content Placeholder 14">
            <a:extLst>
              <a:ext uri="{FF2B5EF4-FFF2-40B4-BE49-F238E27FC236}">
                <a16:creationId xmlns:a16="http://schemas.microsoft.com/office/drawing/2014/main" id="{83926021-4588-1589-4446-FFB6B3D08DAE}"/>
              </a:ext>
            </a:extLst>
          </p:cNvPr>
          <p:cNvGraphicFramePr>
            <a:graphicFrameLocks noGrp="1"/>
          </p:cNvGraphicFramePr>
          <p:nvPr>
            <p:ph sz="quarter" idx="11"/>
            <p:extLst>
              <p:ext uri="{D42A27DB-BD31-4B8C-83A1-F6EECF244321}">
                <p14:modId xmlns:p14="http://schemas.microsoft.com/office/powerpoint/2010/main" val="1402719124"/>
              </p:ext>
            </p:extLst>
          </p:nvPr>
        </p:nvGraphicFramePr>
        <p:xfrm>
          <a:off x="3786684" y="2287698"/>
          <a:ext cx="8138616" cy="4276494"/>
        </p:xfrm>
        <a:graphic>
          <a:graphicData uri="http://schemas.openxmlformats.org/drawingml/2006/table">
            <a:tbl>
              <a:tblGrid>
                <a:gridCol w="640116">
                  <a:extLst>
                    <a:ext uri="{9D8B030D-6E8A-4147-A177-3AD203B41FA5}">
                      <a16:colId xmlns:a16="http://schemas.microsoft.com/office/drawing/2014/main" val="1873726851"/>
                    </a:ext>
                  </a:extLst>
                </a:gridCol>
                <a:gridCol w="2766214">
                  <a:extLst>
                    <a:ext uri="{9D8B030D-6E8A-4147-A177-3AD203B41FA5}">
                      <a16:colId xmlns:a16="http://schemas.microsoft.com/office/drawing/2014/main" val="823475268"/>
                    </a:ext>
                  </a:extLst>
                </a:gridCol>
                <a:gridCol w="2857659">
                  <a:extLst>
                    <a:ext uri="{9D8B030D-6E8A-4147-A177-3AD203B41FA5}">
                      <a16:colId xmlns:a16="http://schemas.microsoft.com/office/drawing/2014/main" val="1597690345"/>
                    </a:ext>
                  </a:extLst>
                </a:gridCol>
                <a:gridCol w="823007">
                  <a:extLst>
                    <a:ext uri="{9D8B030D-6E8A-4147-A177-3AD203B41FA5}">
                      <a16:colId xmlns:a16="http://schemas.microsoft.com/office/drawing/2014/main" val="1117962056"/>
                    </a:ext>
                  </a:extLst>
                </a:gridCol>
                <a:gridCol w="525810">
                  <a:extLst>
                    <a:ext uri="{9D8B030D-6E8A-4147-A177-3AD203B41FA5}">
                      <a16:colId xmlns:a16="http://schemas.microsoft.com/office/drawing/2014/main" val="1563396493"/>
                    </a:ext>
                  </a:extLst>
                </a:gridCol>
                <a:gridCol w="525810">
                  <a:extLst>
                    <a:ext uri="{9D8B030D-6E8A-4147-A177-3AD203B41FA5}">
                      <a16:colId xmlns:a16="http://schemas.microsoft.com/office/drawing/2014/main" val="1393129430"/>
                    </a:ext>
                  </a:extLst>
                </a:gridCol>
              </a:tblGrid>
              <a:tr h="182880">
                <a:tc>
                  <a:txBody>
                    <a:bodyPr/>
                    <a:lstStyle/>
                    <a:p>
                      <a:pPr algn="ctr" fontAlgn="b">
                        <a:defRPr sz="800" b="1">
                          <a:solidFill>
                            <a:srgbClr val="FFFFFF"/>
                          </a:solidFill>
                          <a:effectLst/>
                          <a:latin typeface="Arial" panose="020B0604020202020204" pitchFamily="34" charset="0"/>
                        </a:defRPr>
                      </a:pPr>
                      <a:r>
                        <a:t>国家</a:t>
                      </a:r>
                    </a:p>
                  </a:txBody>
                  <a:tcPr marL="1183" marR="1183" marT="1183" marB="0" anchor="ctr">
                    <a:lnL>
                      <a:noFill/>
                    </a:lnL>
                    <a:lnR>
                      <a:noFill/>
                    </a:lnR>
                    <a:lnT>
                      <a:noFill/>
                    </a:lnT>
                    <a:lnB>
                      <a:noFill/>
                    </a:lnB>
                    <a:solidFill>
                      <a:srgbClr val="00355F"/>
                    </a:solidFill>
                  </a:tcPr>
                </a:tc>
                <a:tc>
                  <a:txBody>
                    <a:bodyPr/>
                    <a:lstStyle/>
                    <a:p>
                      <a:pPr algn="ctr" fontAlgn="b">
                        <a:defRPr sz="800" b="1">
                          <a:solidFill>
                            <a:srgbClr val="FFFFFF"/>
                          </a:solidFill>
                          <a:effectLst/>
                          <a:latin typeface="Arial" panose="020B0604020202020204" pitchFamily="34" charset="0"/>
                        </a:defRPr>
                      </a:pPr>
                      <a:r>
                        <a:t>名称</a:t>
                      </a:r>
                    </a:p>
                  </a:txBody>
                  <a:tcPr marL="1183" marR="1183" marT="1183" marB="0" anchor="ctr">
                    <a:lnL>
                      <a:noFill/>
                    </a:lnL>
                    <a:lnR>
                      <a:noFill/>
                    </a:lnR>
                    <a:lnT>
                      <a:noFill/>
                    </a:lnT>
                    <a:lnB>
                      <a:noFill/>
                    </a:lnB>
                    <a:solidFill>
                      <a:srgbClr val="00355F"/>
                    </a:solidFill>
                  </a:tcPr>
                </a:tc>
                <a:tc>
                  <a:txBody>
                    <a:bodyPr/>
                    <a:lstStyle/>
                    <a:p>
                      <a:pPr algn="ctr" fontAlgn="b">
                        <a:defRPr sz="800" b="1">
                          <a:solidFill>
                            <a:srgbClr val="FFFFFF"/>
                          </a:solidFill>
                          <a:effectLst/>
                          <a:latin typeface="Arial" panose="020B0604020202020204" pitchFamily="34" charset="0"/>
                        </a:defRPr>
                      </a:pPr>
                      <a:r>
                        <a:t>运营商</a:t>
                      </a:r>
                    </a:p>
                  </a:txBody>
                  <a:tcPr marL="1183" marR="1183" marT="1183" marB="0" anchor="ctr">
                    <a:lnL>
                      <a:noFill/>
                    </a:lnL>
                    <a:lnR>
                      <a:noFill/>
                    </a:lnR>
                    <a:lnT>
                      <a:noFill/>
                    </a:lnT>
                    <a:lnB>
                      <a:noFill/>
                    </a:lnB>
                    <a:solidFill>
                      <a:srgbClr val="00355F"/>
                    </a:solidFill>
                  </a:tcPr>
                </a:tc>
                <a:tc>
                  <a:txBody>
                    <a:bodyPr/>
                    <a:lstStyle/>
                    <a:p>
                      <a:pPr algn="ctr" fontAlgn="b">
                        <a:defRPr sz="800" b="1">
                          <a:solidFill>
                            <a:srgbClr val="FFFFFF"/>
                          </a:solidFill>
                          <a:effectLst/>
                          <a:latin typeface="Arial" panose="020B0604020202020204" pitchFamily="34" charset="0"/>
                        </a:defRPr>
                      </a:pPr>
                      <a:r>
                        <a:t>地点</a:t>
                      </a:r>
                    </a:p>
                  </a:txBody>
                  <a:tcPr marL="1183" marR="1183" marT="1183" marB="0" anchor="ctr">
                    <a:lnL>
                      <a:noFill/>
                    </a:lnL>
                    <a:lnR>
                      <a:noFill/>
                    </a:lnR>
                    <a:lnT>
                      <a:noFill/>
                    </a:lnT>
                    <a:lnB>
                      <a:noFill/>
                    </a:lnB>
                    <a:solidFill>
                      <a:srgbClr val="00355F"/>
                    </a:solidFill>
                  </a:tcPr>
                </a:tc>
                <a:tc>
                  <a:txBody>
                    <a:bodyPr/>
                    <a:lstStyle/>
                    <a:p>
                      <a:pPr algn="ctr" fontAlgn="b">
                        <a:defRPr sz="800" b="1">
                          <a:solidFill>
                            <a:srgbClr val="FFFFFF"/>
                          </a:solidFill>
                          <a:effectLst/>
                          <a:latin typeface="Arial" panose="020B0604020202020204" pitchFamily="34" charset="0"/>
                        </a:defRPr>
                      </a:pPr>
                      <a:r>
                        <a:t>列车数</a:t>
                      </a:r>
                    </a:p>
                  </a:txBody>
                  <a:tcPr marL="1183" marR="1183" marT="1183" marB="0" anchor="ctr">
                    <a:lnL>
                      <a:noFill/>
                    </a:lnL>
                    <a:lnR>
                      <a:noFill/>
                    </a:lnR>
                    <a:lnT>
                      <a:noFill/>
                    </a:lnT>
                    <a:lnB>
                      <a:noFill/>
                    </a:lnB>
                    <a:solidFill>
                      <a:srgbClr val="00355F"/>
                    </a:solidFill>
                  </a:tcPr>
                </a:tc>
                <a:tc>
                  <a:txBody>
                    <a:bodyPr/>
                    <a:lstStyle/>
                    <a:p>
                      <a:pPr algn="ctr" fontAlgn="b">
                        <a:defRPr sz="800" b="1">
                          <a:solidFill>
                            <a:srgbClr val="FFFFFF"/>
                          </a:solidFill>
                          <a:effectLst/>
                          <a:latin typeface="Arial" panose="020B0604020202020204" pitchFamily="34" charset="0"/>
                        </a:defRPr>
                      </a:pPr>
                      <a:r>
                        <a:t>百万吨/年</a:t>
                      </a:r>
                    </a:p>
                  </a:txBody>
                  <a:tcPr marL="1183" marR="1183" marT="1183" marB="0" anchor="ctr">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萨宾帕斯T6</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切尼尔能源</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路易斯安那州</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4.5</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821447156"/>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卡尔卡西厄帕斯液化天然气</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Venture Global</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路易斯安那州</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10</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10.0</a:t>
                      </a:r>
                    </a:p>
                  </a:txBody>
                  <a:tcPr marL="1183" marR="1183" marT="1183" marB="0" anchor="b">
                    <a:lnL>
                      <a:noFill/>
                    </a:lnL>
                    <a:lnR>
                      <a:noFill/>
                    </a:lnR>
                    <a:lnT>
                      <a:noFill/>
                    </a:lnT>
                    <a:lnB>
                      <a:noFill/>
                    </a:lnB>
                  </a:tcPr>
                </a:tc>
                <a:extLst>
                  <a:ext uri="{0D108BD9-81ED-4DB2-BD59-A6C34878D82A}">
                    <a16:rowId xmlns:a16="http://schemas.microsoft.com/office/drawing/2014/main" val="1759837168"/>
                  </a:ext>
                </a:extLst>
              </a:tr>
              <a:tr h="144842">
                <a:tc>
                  <a:txBody>
                    <a:bodyPr/>
                    <a:lstStyle/>
                    <a:p>
                      <a:pPr algn="ctr" fontAlgn="b">
                        <a:defRPr sz="800">
                          <a:solidFill>
                            <a:srgbClr val="000000"/>
                          </a:solidFill>
                          <a:effectLst/>
                          <a:latin typeface="Arial" panose="020B0604020202020204" pitchFamily="34" charset="0"/>
                        </a:defRPr>
                      </a:pPr>
                      <a:r>
                        <a:t>印度尼西亚</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丹格和液化天然气三期 (Tangguh LNG T3)</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BP</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西巴布亚省</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3.8</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ctr" fontAlgn="b">
                        <a:defRPr sz="800">
                          <a:solidFill>
                            <a:srgbClr val="000000"/>
                          </a:solidFill>
                          <a:effectLst/>
                          <a:latin typeface="Arial" panose="020B0604020202020204" pitchFamily="34" charset="0"/>
                        </a:defRPr>
                      </a:pPr>
                      <a:r>
                        <a:t>莫桑比克</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珊瑚南海液化天然气 (Coral South FLNG)</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埃尼/中石油/韩国天然气公司 (ENI/CNPC/KOGAS)</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海上</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3.4</a:t>
                      </a:r>
                    </a:p>
                  </a:txBody>
                  <a:tcPr marL="1183" marR="1183" marT="1183" marB="0" anchor="b">
                    <a:lnL>
                      <a:noFill/>
                    </a:lnL>
                    <a:lnR>
                      <a:noFill/>
                    </a:lnR>
                    <a:lnT>
                      <a:noFill/>
                    </a:lnT>
                    <a:lnB>
                      <a:noFill/>
                    </a:lnB>
                  </a:tcPr>
                </a:tc>
                <a:extLst>
                  <a:ext uri="{0D108BD9-81ED-4DB2-BD59-A6C34878D82A}">
                    <a16:rowId xmlns:a16="http://schemas.microsoft.com/office/drawing/2014/main" val="3684856838"/>
                  </a:ext>
                </a:extLst>
              </a:tr>
              <a:tr h="144842">
                <a:tc>
                  <a:txBody>
                    <a:bodyPr/>
                    <a:lstStyle/>
                    <a:p>
                      <a:pPr algn="ctr" fontAlgn="b">
                        <a:defRPr sz="800">
                          <a:solidFill>
                            <a:srgbClr val="000000"/>
                          </a:solidFill>
                          <a:effectLst/>
                          <a:latin typeface="Arial" panose="020B0604020202020204" pitchFamily="34" charset="0"/>
                        </a:defRPr>
                      </a:pPr>
                      <a:r>
                        <a:t>毛里塔尼亚</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大海龟液化天然气一期 (Greater Tortue FLNG 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BP</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海上</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2.5</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墨西哥湾快速液化天然气模块一期 (Fast LNG Gulf of Mexico Module 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新堡能源 (New Fortress Energy)</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路易斯安那州</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1.4</a:t>
                      </a:r>
                    </a:p>
                  </a:txBody>
                  <a:tcPr marL="1183" marR="1183" marT="1183" marB="0" anchor="b">
                    <a:lnL>
                      <a:noFill/>
                    </a:lnL>
                    <a:lnR>
                      <a:noFill/>
                    </a:lnR>
                    <a:lnT>
                      <a:noFill/>
                    </a:lnT>
                    <a:lnB>
                      <a:noFill/>
                    </a:lnB>
                  </a:tcPr>
                </a:tc>
                <a:extLst>
                  <a:ext uri="{0D108BD9-81ED-4DB2-BD59-A6C34878D82A}">
                    <a16:rowId xmlns:a16="http://schemas.microsoft.com/office/drawing/2014/main" val="2035985933"/>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黄金通道一期 (Golden Pass 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卡塔尔石油/埃克森美孚 (QP/Exxon)</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德克萨斯州</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6.0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普拉克明斯一期-二期 (Plaquemines T01-02)</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Venture Global</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路易斯安那州</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2</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1.1</a:t>
                      </a:r>
                    </a:p>
                  </a:txBody>
                  <a:tcPr marL="1183" marR="1183" marT="1183" marB="0" anchor="b">
                    <a:lnL>
                      <a:noFill/>
                    </a:lnL>
                    <a:lnR>
                      <a:noFill/>
                    </a:lnR>
                    <a:lnT>
                      <a:noFill/>
                    </a:lnT>
                    <a:lnB>
                      <a:noFill/>
                    </a:lnB>
                  </a:tcPr>
                </a:tc>
                <a:extLst>
                  <a:ext uri="{0D108BD9-81ED-4DB2-BD59-A6C34878D82A}">
                    <a16:rowId xmlns:a16="http://schemas.microsoft.com/office/drawing/2014/main" val="3648451042"/>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科珀斯克里斯蒂三期 (Corpus Christi Stage 3)</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切尼尔能源</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路易斯安那州</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7</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10.0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878548112"/>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普拉克明斯三期-十期 (Plaquemines T03-10)</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Venture Global</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路易斯安那州</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8</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4.4</a:t>
                      </a:r>
                    </a:p>
                  </a:txBody>
                  <a:tcPr marL="1183" marR="1183" marT="1183" marB="0" anchor="b">
                    <a:lnL>
                      <a:noFill/>
                    </a:lnL>
                    <a:lnR>
                      <a:noFill/>
                    </a:lnR>
                    <a:lnT>
                      <a:noFill/>
                    </a:lnT>
                    <a:lnB>
                      <a:noFill/>
                    </a:lnB>
                  </a:tcPr>
                </a:tc>
                <a:extLst>
                  <a:ext uri="{0D108BD9-81ED-4DB2-BD59-A6C34878D82A}">
                    <a16:rowId xmlns:a16="http://schemas.microsoft.com/office/drawing/2014/main" val="598324163"/>
                  </a:ext>
                </a:extLst>
              </a:tr>
              <a:tr h="144842">
                <a:tc>
                  <a:txBody>
                    <a:bodyPr/>
                    <a:lstStyle/>
                    <a:p>
                      <a:pPr algn="ctr" fontAlgn="b">
                        <a:defRPr sz="800">
                          <a:solidFill>
                            <a:srgbClr val="000000"/>
                          </a:solidFill>
                          <a:effectLst/>
                          <a:latin typeface="Arial" panose="020B0604020202020204" pitchFamily="34" charset="0"/>
                        </a:defRPr>
                      </a:pPr>
                      <a:r>
                        <a:t>墨西哥</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阿苏尔海岸能源液化天然气一期 (Energia Costa Azul LNG 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森普拉能源 (Sempra)</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下加利福尼亚州</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3.3</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2029255992"/>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黄金通道二期 (Golden Pass T2)</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卡塔尔石油/埃克森美孚 (QP/Exxon)</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德克萨斯州</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6.0</a:t>
                      </a:r>
                    </a:p>
                  </a:txBody>
                  <a:tcPr marL="1183" marR="1183" marT="1183" marB="0" anchor="b">
                    <a:lnL>
                      <a:noFill/>
                    </a:lnL>
                    <a:lnR>
                      <a:noFill/>
                    </a:lnR>
                    <a:lnT>
                      <a:noFill/>
                    </a:lnT>
                    <a:lnB>
                      <a:noFill/>
                    </a:lnB>
                  </a:tcPr>
                </a:tc>
                <a:extLst>
                  <a:ext uri="{0D108BD9-81ED-4DB2-BD59-A6C34878D82A}">
                    <a16:rowId xmlns:a16="http://schemas.microsoft.com/office/drawing/2014/main" val="3936815588"/>
                  </a:ext>
                </a:extLst>
              </a:tr>
              <a:tr h="144842">
                <a:tc>
                  <a:txBody>
                    <a:bodyPr/>
                    <a:lstStyle/>
                    <a:p>
                      <a:pPr algn="ctr" fontAlgn="b">
                        <a:defRPr sz="800">
                          <a:solidFill>
                            <a:srgbClr val="000000"/>
                          </a:solidFill>
                          <a:effectLst/>
                          <a:latin typeface="Arial" panose="020B0604020202020204" pitchFamily="34" charset="0"/>
                        </a:defRPr>
                      </a:pPr>
                      <a:r>
                        <a:t>加拿大</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加拿大液化天然气一期 (LNG Canada 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壳牌/马来西亚国家石油公司/中石油/三菱/韩国天然气公司 (Shell/Petronas/PetroChina/Mitsubishi/KOGAS)</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不列颠哥伦比亚省</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7.0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4114363771"/>
                  </a:ext>
                </a:extLst>
              </a:tr>
              <a:tr h="144842">
                <a:tc>
                  <a:txBody>
                    <a:bodyPr/>
                    <a:lstStyle/>
                    <a:p>
                      <a:pPr algn="ctr" fontAlgn="b">
                        <a:defRPr sz="800">
                          <a:solidFill>
                            <a:srgbClr val="000000"/>
                          </a:solidFill>
                          <a:effectLst/>
                          <a:latin typeface="Arial" panose="020B0604020202020204" pitchFamily="34" charset="0"/>
                        </a:defRPr>
                      </a:pPr>
                      <a:r>
                        <a:t>卡塔尔</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北方气田东部一期 (North Field East 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卡塔尔石油 (QP)</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拉斯拉凡</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8.0</a:t>
                      </a:r>
                    </a:p>
                  </a:txBody>
                  <a:tcPr marL="1183" marR="1183" marT="1183" marB="0" anchor="b">
                    <a:lnL>
                      <a:noFill/>
                    </a:lnL>
                    <a:lnR>
                      <a:noFill/>
                    </a:lnR>
                    <a:lnT>
                      <a:noFill/>
                    </a:lnT>
                    <a:lnB>
                      <a:noFill/>
                    </a:lnB>
                  </a:tcPr>
                </a:tc>
                <a:extLst>
                  <a:ext uri="{0D108BD9-81ED-4DB2-BD59-A6C34878D82A}">
                    <a16:rowId xmlns:a16="http://schemas.microsoft.com/office/drawing/2014/main" val="193569141"/>
                  </a:ext>
                </a:extLst>
              </a:tr>
              <a:tr h="144842">
                <a:tc>
                  <a:txBody>
                    <a:bodyPr/>
                    <a:lstStyle/>
                    <a:p>
                      <a:pPr algn="ctr" fontAlgn="b">
                        <a:defRPr sz="800">
                          <a:solidFill>
                            <a:srgbClr val="000000"/>
                          </a:solidFill>
                          <a:effectLst/>
                          <a:latin typeface="Arial" panose="020B0604020202020204" pitchFamily="34" charset="0"/>
                        </a:defRPr>
                      </a:pPr>
                      <a:r>
                        <a:t>尼日利亚</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尼日利亚液化天然气七期 (Nigeria LNG T7)</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尼日利亚国家石油公司/壳牌/道达尔/埃尼 (NNPC/SHELL/TOTAL/Eni)</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尼日利亚</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8.0</a:t>
                      </a:r>
                    </a:p>
                  </a:txBody>
                  <a:tcPr marL="1183" marR="1183" marT="1183" marB="0" anchor="b">
                    <a:lnL>
                      <a:noFill/>
                    </a:lnL>
                    <a:lnR>
                      <a:noFill/>
                    </a:lnR>
                    <a:lnT>
                      <a:noFill/>
                    </a:lnT>
                    <a:lnB>
                      <a:noFill/>
                    </a:lnB>
                  </a:tcPr>
                </a:tc>
                <a:extLst>
                  <a:ext uri="{0D108BD9-81ED-4DB2-BD59-A6C34878D82A}">
                    <a16:rowId xmlns:a16="http://schemas.microsoft.com/office/drawing/2014/main" val="3219326899"/>
                  </a:ext>
                </a:extLst>
              </a:tr>
              <a:tr h="144842">
                <a:tc>
                  <a:txBody>
                    <a:bodyPr/>
                    <a:lstStyle/>
                    <a:p>
                      <a:pPr algn="ctr" fontAlgn="b">
                        <a:defRPr sz="800">
                          <a:solidFill>
                            <a:srgbClr val="000000"/>
                          </a:solidFill>
                          <a:effectLst/>
                          <a:latin typeface="Arial" panose="020B0604020202020204" pitchFamily="34" charset="0"/>
                        </a:defRPr>
                      </a:pPr>
                      <a:r>
                        <a:t>卡塔尔</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北方气田东部 T2</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卡塔尔石油 (QP)</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拉斯拉凡</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8.0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580554545"/>
                  </a:ext>
                </a:extLst>
              </a:tr>
              <a:tr h="144842">
                <a:tc>
                  <a:txBody>
                    <a:bodyPr/>
                    <a:lstStyle/>
                    <a:p>
                      <a:pPr algn="ctr" fontAlgn="b">
                        <a:defRPr sz="800">
                          <a:solidFill>
                            <a:srgbClr val="000000"/>
                          </a:solidFill>
                          <a:effectLst/>
                          <a:latin typeface="Arial" panose="020B0604020202020204" pitchFamily="34" charset="0"/>
                        </a:defRPr>
                      </a:pPr>
                      <a:r>
                        <a:t>澳大利亚</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冥王星液化天然气 T2</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伍德赛德</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冥王星</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5.0</a:t>
                      </a:r>
                    </a:p>
                  </a:txBody>
                  <a:tcPr marL="1183" marR="1183" marT="1183" marB="0" anchor="b">
                    <a:lnL>
                      <a:noFill/>
                    </a:lnL>
                    <a:lnR>
                      <a:noFill/>
                    </a:lnR>
                    <a:lnT>
                      <a:noFill/>
                    </a:lnT>
                    <a:lnB>
                      <a:noFill/>
                    </a:lnB>
                  </a:tcPr>
                </a:tc>
                <a:extLst>
                  <a:ext uri="{0D108BD9-81ED-4DB2-BD59-A6C34878D82A}">
                    <a16:rowId xmlns:a16="http://schemas.microsoft.com/office/drawing/2014/main" val="689952981"/>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普拉克明 T11-18</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Venture Global</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路易斯安那州</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8</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4.4</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3742631261"/>
                  </a:ext>
                </a:extLst>
              </a:tr>
              <a:tr h="144842">
                <a:tc>
                  <a:txBody>
                    <a:bodyPr/>
                    <a:lstStyle/>
                    <a:p>
                      <a:pPr algn="ctr" fontAlgn="b">
                        <a:defRPr sz="800">
                          <a:solidFill>
                            <a:srgbClr val="000000"/>
                          </a:solidFill>
                          <a:effectLst/>
                          <a:latin typeface="Arial" panose="020B0604020202020204" pitchFamily="34" charset="0"/>
                        </a:defRPr>
                      </a:pPr>
                      <a:r>
                        <a:t>加拿大</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加拿大液化天然气 T2</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壳牌/马来西亚国家石油公司/中石油/三菱/韩国天然气公司 (Shell/Petronas/PetroChina/Mitsubishi/KOGAS)</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不列颠哥伦比亚省</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7.0</a:t>
                      </a:r>
                    </a:p>
                  </a:txBody>
                  <a:tcPr marL="1183" marR="1183" marT="1183" marB="0" anchor="b">
                    <a:lnL>
                      <a:noFill/>
                    </a:lnL>
                    <a:lnR>
                      <a:noFill/>
                    </a:lnR>
                    <a:lnT>
                      <a:noFill/>
                    </a:lnT>
                    <a:lnB>
                      <a:noFill/>
                    </a:lnB>
                  </a:tcPr>
                </a:tc>
                <a:extLst>
                  <a:ext uri="{0D108BD9-81ED-4DB2-BD59-A6C34878D82A}">
                    <a16:rowId xmlns:a16="http://schemas.microsoft.com/office/drawing/2014/main" val="3269891379"/>
                  </a:ext>
                </a:extLst>
              </a:tr>
              <a:tr h="144842">
                <a:tc>
                  <a:txBody>
                    <a:bodyPr/>
                    <a:lstStyle/>
                    <a:p>
                      <a:pPr algn="ctr" fontAlgn="b">
                        <a:defRPr sz="800">
                          <a:solidFill>
                            <a:srgbClr val="000000"/>
                          </a:solidFill>
                          <a:effectLst/>
                          <a:latin typeface="Arial" panose="020B0604020202020204" pitchFamily="34" charset="0"/>
                        </a:defRPr>
                      </a:pPr>
                      <a:r>
                        <a:t>美国</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黄金通道 T3</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卡塔尔石油/埃克森美孚 (QP/Exxon)</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德克萨斯州</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6.0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2596613271"/>
                  </a:ext>
                </a:extLst>
              </a:tr>
              <a:tr h="144842">
                <a:tc>
                  <a:txBody>
                    <a:bodyPr/>
                    <a:lstStyle/>
                    <a:p>
                      <a:pPr algn="ctr" fontAlgn="b">
                        <a:defRPr sz="800">
                          <a:solidFill>
                            <a:srgbClr val="000000"/>
                          </a:solidFill>
                          <a:effectLst/>
                          <a:latin typeface="Arial" panose="020B0604020202020204" pitchFamily="34" charset="0"/>
                        </a:defRPr>
                      </a:pPr>
                      <a:r>
                        <a:t>卡塔尔</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北方气田东部 T3</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卡塔尔石油 (QP)</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拉斯拉凡</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8.0</a:t>
                      </a:r>
                    </a:p>
                  </a:txBody>
                  <a:tcPr marL="1183" marR="1183" marT="1183" marB="0" anchor="b">
                    <a:lnL>
                      <a:noFill/>
                    </a:lnL>
                    <a:lnR>
                      <a:noFill/>
                    </a:lnR>
                    <a:lnT>
                      <a:noFill/>
                    </a:lnT>
                    <a:lnB>
                      <a:noFill/>
                    </a:lnB>
                  </a:tcPr>
                </a:tc>
                <a:extLst>
                  <a:ext uri="{0D108BD9-81ED-4DB2-BD59-A6C34878D82A}">
                    <a16:rowId xmlns:a16="http://schemas.microsoft.com/office/drawing/2014/main" val="2926348117"/>
                  </a:ext>
                </a:extLst>
              </a:tr>
              <a:tr h="144842">
                <a:tc>
                  <a:txBody>
                    <a:bodyPr/>
                    <a:lstStyle/>
                    <a:p>
                      <a:pPr algn="ctr" fontAlgn="b">
                        <a:defRPr sz="800">
                          <a:solidFill>
                            <a:srgbClr val="000000"/>
                          </a:solidFill>
                          <a:effectLst/>
                          <a:latin typeface="Arial" panose="020B0604020202020204" pitchFamily="34" charset="0"/>
                        </a:defRPr>
                      </a:pPr>
                      <a:r>
                        <a:t>莫桑比克</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莫桑比克液化天然气 T1（区域 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道达尔</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德尔加杜角</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6.4</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10641682"/>
                  </a:ext>
                </a:extLst>
              </a:tr>
              <a:tr h="144842">
                <a:tc>
                  <a:txBody>
                    <a:bodyPr/>
                    <a:lstStyle/>
                    <a:p>
                      <a:pPr algn="ctr" fontAlgn="b">
                        <a:defRPr sz="800">
                          <a:solidFill>
                            <a:srgbClr val="000000"/>
                          </a:solidFill>
                          <a:effectLst/>
                          <a:latin typeface="Arial" panose="020B0604020202020204" pitchFamily="34" charset="0"/>
                        </a:defRPr>
                      </a:pPr>
                      <a:r>
                        <a:t>卡塔尔</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北方气田东部 T4</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卡塔尔石油 (QP)</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拉斯拉凡</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8.0</a:t>
                      </a:r>
                    </a:p>
                  </a:txBody>
                  <a:tcPr marL="1183" marR="1183" marT="1183" marB="0" anchor="b">
                    <a:lnL>
                      <a:noFill/>
                    </a:lnL>
                    <a:lnR>
                      <a:noFill/>
                    </a:lnR>
                    <a:lnT>
                      <a:noFill/>
                    </a:lnT>
                    <a:lnB>
                      <a:noFill/>
                    </a:lnB>
                  </a:tcPr>
                </a:tc>
                <a:extLst>
                  <a:ext uri="{0D108BD9-81ED-4DB2-BD59-A6C34878D82A}">
                    <a16:rowId xmlns:a16="http://schemas.microsoft.com/office/drawing/2014/main" val="431885041"/>
                  </a:ext>
                </a:extLst>
              </a:tr>
              <a:tr h="144842">
                <a:tc>
                  <a:txBody>
                    <a:bodyPr/>
                    <a:lstStyle/>
                    <a:p>
                      <a:pPr algn="ctr" fontAlgn="b">
                        <a:defRPr sz="800">
                          <a:solidFill>
                            <a:srgbClr val="000000"/>
                          </a:solidFill>
                          <a:effectLst/>
                          <a:latin typeface="Arial" panose="020B0604020202020204" pitchFamily="34" charset="0"/>
                        </a:defRPr>
                      </a:pPr>
                      <a:r>
                        <a:t>卡塔尔</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北方气田南部 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卡塔尔石油 (QP)</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拉斯拉凡</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8.0</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2645290847"/>
                  </a:ext>
                </a:extLst>
              </a:tr>
              <a:tr h="144842">
                <a:tc>
                  <a:txBody>
                    <a:bodyPr/>
                    <a:lstStyle/>
                    <a:p>
                      <a:pPr algn="ctr" fontAlgn="b">
                        <a:defRPr sz="800">
                          <a:solidFill>
                            <a:srgbClr val="000000"/>
                          </a:solidFill>
                          <a:effectLst/>
                          <a:latin typeface="Arial" panose="020B0604020202020204" pitchFamily="34" charset="0"/>
                        </a:defRPr>
                      </a:pPr>
                      <a:r>
                        <a:t>加拿大</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伍德纤维</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太平洋能源/安桥公司</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不列颠哥伦比亚省</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2.1</a:t>
                      </a:r>
                    </a:p>
                  </a:txBody>
                  <a:tcPr marL="1183" marR="1183" marT="1183" marB="0" anchor="b">
                    <a:lnL>
                      <a:noFill/>
                    </a:lnL>
                    <a:lnR>
                      <a:noFill/>
                    </a:lnR>
                    <a:lnT>
                      <a:noFill/>
                    </a:lnT>
                    <a:lnB>
                      <a:noFill/>
                    </a:lnB>
                  </a:tcPr>
                </a:tc>
                <a:extLst>
                  <a:ext uri="{0D108BD9-81ED-4DB2-BD59-A6C34878D82A}">
                    <a16:rowId xmlns:a16="http://schemas.microsoft.com/office/drawing/2014/main" val="1957123359"/>
                  </a:ext>
                </a:extLst>
              </a:tr>
              <a:tr h="144842">
                <a:tc>
                  <a:txBody>
                    <a:bodyPr/>
                    <a:lstStyle/>
                    <a:p>
                      <a:pPr algn="ctr" fontAlgn="b">
                        <a:defRPr sz="800">
                          <a:solidFill>
                            <a:srgbClr val="000000"/>
                          </a:solidFill>
                          <a:effectLst/>
                          <a:latin typeface="Arial" panose="020B0604020202020204" pitchFamily="34" charset="0"/>
                        </a:defRPr>
                      </a:pPr>
                      <a:r>
                        <a:t>莫桑比克</a:t>
                      </a:r>
                    </a:p>
                  </a:txBody>
                  <a:tcPr marL="1183" marR="1183" marT="1183" marB="0" anchor="b">
                    <a:lnL>
                      <a:noFill/>
                    </a:lnL>
                    <a:lnR>
                      <a:noFill/>
                    </a:lnR>
                    <a:lnT>
                      <a:noFill/>
                    </a:lnT>
                    <a:lnB>
                      <a:noFill/>
                    </a:lnB>
                    <a:solidFill>
                      <a:srgbClr val="EDEDED"/>
                    </a:solidFill>
                  </a:tcPr>
                </a:tc>
                <a:tc>
                  <a:txBody>
                    <a:bodyPr/>
                    <a:lstStyle/>
                    <a:p>
                      <a:pPr algn="ctr" fontAlgn="b">
                        <a:defRPr sz="800" b="1">
                          <a:solidFill>
                            <a:srgbClr val="000000"/>
                          </a:solidFill>
                          <a:effectLst/>
                          <a:latin typeface="Arial" panose="020B0604020202020204" pitchFamily="34" charset="0"/>
                        </a:defRPr>
                      </a:pPr>
                      <a:r>
                        <a:t>莫桑比克液化天然气 T2（区域 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道达尔</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德尔加杜角</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solidFill>
                      <a:srgbClr val="EDEDED"/>
                    </a:solidFill>
                  </a:tcPr>
                </a:tc>
                <a:tc>
                  <a:txBody>
                    <a:bodyPr/>
                    <a:lstStyle/>
                    <a:p>
                      <a:pPr algn="ctr" fontAlgn="b">
                        <a:defRPr sz="800">
                          <a:solidFill>
                            <a:srgbClr val="000000"/>
                          </a:solidFill>
                          <a:effectLst/>
                          <a:latin typeface="Arial" panose="020B0604020202020204" pitchFamily="34" charset="0"/>
                        </a:defRPr>
                      </a:pPr>
                      <a:r>
                        <a:t>6.4</a:t>
                      </a:r>
                    </a:p>
                  </a:txBody>
                  <a:tcPr marL="1183" marR="1183" marT="1183" marB="0" anchor="b">
                    <a:lnL>
                      <a:noFill/>
                    </a:lnL>
                    <a:lnR>
                      <a:noFill/>
                    </a:lnR>
                    <a:lnT>
                      <a:noFill/>
                    </a:lnT>
                    <a:lnB>
                      <a:noFill/>
                    </a:lnB>
                    <a:solidFill>
                      <a:srgbClr val="EDEDED"/>
                    </a:solidFill>
                  </a:tcPr>
                </a:tc>
                <a:extLst>
                  <a:ext uri="{0D108BD9-81ED-4DB2-BD59-A6C34878D82A}">
                    <a16:rowId xmlns:a16="http://schemas.microsoft.com/office/drawing/2014/main" val="1478504891"/>
                  </a:ext>
                </a:extLst>
              </a:tr>
              <a:tr h="144842">
                <a:tc>
                  <a:txBody>
                    <a:bodyPr/>
                    <a:lstStyle/>
                    <a:p>
                      <a:pPr algn="ctr" fontAlgn="b">
                        <a:defRPr sz="800">
                          <a:solidFill>
                            <a:srgbClr val="000000"/>
                          </a:solidFill>
                          <a:effectLst/>
                          <a:latin typeface="Arial" panose="020B0604020202020204" pitchFamily="34" charset="0"/>
                        </a:defRPr>
                      </a:pPr>
                      <a:r>
                        <a:t>卡塔尔</a:t>
                      </a:r>
                    </a:p>
                  </a:txBody>
                  <a:tcPr marL="1183" marR="1183" marT="1183" marB="0" anchor="b">
                    <a:lnL>
                      <a:noFill/>
                    </a:lnL>
                    <a:lnR>
                      <a:noFill/>
                    </a:lnR>
                    <a:lnT>
                      <a:noFill/>
                    </a:lnT>
                    <a:lnB>
                      <a:noFill/>
                    </a:lnB>
                  </a:tcPr>
                </a:tc>
                <a:tc>
                  <a:txBody>
                    <a:bodyPr/>
                    <a:lstStyle/>
                    <a:p>
                      <a:pPr algn="ctr" fontAlgn="b">
                        <a:defRPr sz="800" b="1">
                          <a:solidFill>
                            <a:srgbClr val="000000"/>
                          </a:solidFill>
                          <a:effectLst/>
                          <a:latin typeface="Arial" panose="020B0604020202020204" pitchFamily="34" charset="0"/>
                        </a:defRPr>
                      </a:pPr>
                      <a:r>
                        <a:t>北方气田南部 T2</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卡塔尔石油 (QP)</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拉斯拉凡</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1</a:t>
                      </a:r>
                    </a:p>
                  </a:txBody>
                  <a:tcPr marL="1183" marR="1183" marT="1183" marB="0" anchor="b">
                    <a:lnL>
                      <a:noFill/>
                    </a:lnL>
                    <a:lnR>
                      <a:noFill/>
                    </a:lnR>
                    <a:lnT>
                      <a:noFill/>
                    </a:lnT>
                    <a:lnB>
                      <a:noFill/>
                    </a:lnB>
                  </a:tcPr>
                </a:tc>
                <a:tc>
                  <a:txBody>
                    <a:bodyPr/>
                    <a:lstStyle/>
                    <a:p>
                      <a:pPr algn="ctr" fontAlgn="b">
                        <a:defRPr sz="800">
                          <a:solidFill>
                            <a:srgbClr val="000000"/>
                          </a:solidFill>
                          <a:effectLst/>
                          <a:latin typeface="Arial" panose="020B0604020202020204" pitchFamily="34" charset="0"/>
                        </a:defRPr>
                      </a:pPr>
                      <a:r>
                        <a:t>8.0</a:t>
                      </a:r>
                    </a:p>
                  </a:txBody>
                  <a:tcPr marL="1183" marR="1183" marT="1183" marB="0" anchor="b">
                    <a:lnL>
                      <a:noFill/>
                    </a:lnL>
                    <a:lnR>
                      <a:noFill/>
                    </a:lnR>
                    <a:lnT>
                      <a:noFill/>
                    </a:lnT>
                    <a:lnB>
                      <a:noFill/>
                    </a:lnB>
                  </a:tcPr>
                </a:tc>
                <a:extLst>
                  <a:ext uri="{0D108BD9-81ED-4DB2-BD59-A6C34878D82A}">
                    <a16:rowId xmlns:a16="http://schemas.microsoft.com/office/drawing/2014/main" val="3351416383"/>
                  </a:ext>
                </a:extLst>
              </a:tr>
              <a:tr h="182880">
                <a:tc>
                  <a:txBody>
                    <a:bodyPr/>
                    <a:lstStyle/>
                    <a:p>
                      <a:pPr algn="l" fontAlgn="b"/>
                      <a:endParaRPr sz="800" b="0" i="0" u="none" strike="noStrike">
                        <a:solidFill>
                          <a:srgbClr val="000000"/>
                        </a:solidFill>
                        <a:effectLst/>
                        <a:latin typeface="Arial" panose="020B0604020202020204" pitchFamily="34" charset="0"/>
                      </a:endParaRPr>
                    </a:p>
                  </a:txBody>
                  <a:tcPr marL="1183" marR="1183" marT="1183" marB="0" anchor="b">
                    <a:lnL>
                      <a:noFill/>
                    </a:lnL>
                    <a:lnR>
                      <a:noFill/>
                    </a:lnR>
                    <a:lnT>
                      <a:noFill/>
                    </a:lnT>
                    <a:lnB>
                      <a:noFill/>
                    </a:lnB>
                  </a:tcPr>
                </a:tc>
                <a:tc>
                  <a:txBody>
                    <a:bodyPr/>
                    <a:lstStyle/>
                    <a:p>
                      <a:pPr algn="l" fontAlgn="b"/>
                      <a:endParaRPr sz="800" b="0" i="0" u="none" strike="noStrike">
                        <a:solidFill>
                          <a:srgbClr val="000000"/>
                        </a:solidFill>
                        <a:effectLst/>
                        <a:latin typeface="Arial" panose="020B0604020202020204" pitchFamily="34" charset="0"/>
                      </a:endParaRPr>
                    </a:p>
                  </a:txBody>
                  <a:tcPr marL="1183" marR="1183" marT="1183" marB="0" anchor="b">
                    <a:lnL>
                      <a:noFill/>
                    </a:lnL>
                    <a:lnR>
                      <a:noFill/>
                    </a:lnR>
                    <a:lnT>
                      <a:noFill/>
                    </a:lnT>
                    <a:lnB>
                      <a:noFill/>
                    </a:lnB>
                  </a:tcPr>
                </a:tc>
                <a:tc>
                  <a:txBody>
                    <a:bodyPr/>
                    <a:lstStyle/>
                    <a:p>
                      <a:pPr algn="l" fontAlgn="b"/>
                      <a:endParaRPr sz="800" b="0" i="0" u="none" strike="noStrike">
                        <a:solidFill>
                          <a:srgbClr val="000000"/>
                        </a:solidFill>
                        <a:effectLst/>
                        <a:latin typeface="Arial" panose="020B0604020202020204" pitchFamily="34" charset="0"/>
                      </a:endParaRPr>
                    </a:p>
                  </a:txBody>
                  <a:tcPr marL="1183" marR="1183" marT="1183" marB="0" anchor="b">
                    <a:lnL>
                      <a:noFill/>
                    </a:lnL>
                    <a:lnR>
                      <a:noFill/>
                    </a:lnR>
                    <a:lnT>
                      <a:noFill/>
                    </a:lnT>
                    <a:lnB>
                      <a:noFill/>
                    </a:lnB>
                  </a:tcPr>
                </a:tc>
                <a:tc>
                  <a:txBody>
                    <a:bodyPr/>
                    <a:lstStyle/>
                    <a:p>
                      <a:pPr algn="ctr" fontAlgn="b">
                        <a:defRPr sz="800" b="1">
                          <a:solidFill>
                            <a:schemeClr val="bg1"/>
                          </a:solidFill>
                          <a:effectLst/>
                          <a:latin typeface="Arial" panose="020B0604020202020204" pitchFamily="34" charset="0"/>
                        </a:defRPr>
                      </a:pPr>
                      <a:r>
                        <a:t>道达尔</a:t>
                      </a:r>
                    </a:p>
                  </a:txBody>
                  <a:tcPr marL="1183" marR="1183" marT="1183" marB="0" anchor="ctr">
                    <a:lnL>
                      <a:noFill/>
                    </a:lnL>
                    <a:lnR>
                      <a:noFill/>
                    </a:lnR>
                    <a:lnT>
                      <a:noFill/>
                    </a:lnT>
                    <a:lnB>
                      <a:noFill/>
                    </a:lnB>
                    <a:solidFill>
                      <a:srgbClr val="00355F"/>
                    </a:solidFill>
                  </a:tcPr>
                </a:tc>
                <a:tc>
                  <a:txBody>
                    <a:bodyPr/>
                    <a:lstStyle/>
                    <a:p>
                      <a:pPr algn="ctr" fontAlgn="b">
                        <a:defRPr sz="800" b="1">
                          <a:solidFill>
                            <a:schemeClr val="bg1"/>
                          </a:solidFill>
                          <a:effectLst/>
                          <a:latin typeface="Arial" panose="020B0604020202020204" pitchFamily="34" charset="0"/>
                        </a:defRPr>
                      </a:pPr>
                      <a:r>
                        <a:t>57</a:t>
                      </a:r>
                    </a:p>
                  </a:txBody>
                  <a:tcPr marL="1183" marR="1183" marT="1183" marB="0" anchor="ctr">
                    <a:lnL>
                      <a:noFill/>
                    </a:lnL>
                    <a:lnR>
                      <a:noFill/>
                    </a:lnR>
                    <a:lnT>
                      <a:noFill/>
                    </a:lnT>
                    <a:lnB>
                      <a:noFill/>
                    </a:lnB>
                    <a:solidFill>
                      <a:srgbClr val="00355F"/>
                    </a:solidFill>
                  </a:tcPr>
                </a:tc>
                <a:tc>
                  <a:txBody>
                    <a:bodyPr/>
                    <a:lstStyle/>
                    <a:p>
                      <a:pPr algn="ctr" fontAlgn="b">
                        <a:defRPr sz="800" b="1">
                          <a:solidFill>
                            <a:schemeClr val="bg1"/>
                          </a:solidFill>
                          <a:effectLst/>
                          <a:latin typeface="Arial" panose="020B0604020202020204" pitchFamily="34" charset="0"/>
                        </a:defRPr>
                      </a:pPr>
                      <a:r>
                        <a:t>156.9</a:t>
                      </a:r>
                    </a:p>
                  </a:txBody>
                  <a:tcPr marL="1183" marR="1183" marT="1183" marB="0" anchor="ctr">
                    <a:lnL>
                      <a:noFill/>
                    </a:lnL>
                    <a:lnR>
                      <a:noFill/>
                    </a:lnR>
                    <a:lnT>
                      <a:noFill/>
                    </a:lnT>
                    <a:lnB>
                      <a:noFill/>
                    </a:lnB>
                    <a:solidFill>
                      <a:srgbClr val="00355F"/>
                    </a:solidFill>
                  </a:tcPr>
                </a:tc>
                <a:extLst>
                  <a:ext uri="{0D108BD9-81ED-4DB2-BD59-A6C34878D82A}">
                    <a16:rowId xmlns:a16="http://schemas.microsoft.com/office/drawing/2014/main" val="1222516386"/>
                  </a:ext>
                </a:extLst>
              </a:tr>
            </a:tbl>
          </a:graphicData>
        </a:graphic>
      </p:graphicFrame>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在未来的几个月和几年里，随着额外的液化设施和出口终端的建成，全球市场将增加至少约 2150 亿立方米的液化天然气产能。本页列出的主要在建液化项目仅显示那些已经通过 FID（“最终投资决定”）的项目，这意味着这些项目已经基本获得充足融资，并且买家已签署合同从这些终端购买液化天然气。还有许多正在开发但仍在争取固定液化天然气合同和融资的项目，这些项目未包含在此列表中——但如果完成，将进一步增加液化天然气过剩产能。</a:t>
            </a:r>
          </a:p>
          <a:p>
            <a:r>
              <a:t>这份清单上的项目所代表的约2150亿立方米产能，将足以完全取代俄罗斯的管道天然气，甚至绰绰有余。2021年，俄罗斯向欧洲出口了约1500亿立方米的天然气。</a:t>
            </a:r>
          </a:p>
        </p:txBody>
      </p:sp>
      <p:sp>
        <p:nvSpPr>
          <p:cNvPr id="11" name="TextBox 1">
            <a:extLst>
              <a:ext uri="{FF2B5EF4-FFF2-40B4-BE49-F238E27FC236}">
                <a16:creationId xmlns:a16="http://schemas.microsoft.com/office/drawing/2014/main" id="{2619D03B-4940-DB49-824D-486378943305}"/>
              </a:ext>
            </a:extLst>
          </p:cNvPr>
          <p:cNvSpPr txBox="1"/>
          <p:nvPr/>
        </p:nvSpPr>
        <p:spPr>
          <a:xfrm>
            <a:off x="3786684" y="6484956"/>
            <a:ext cx="6356856" cy="27699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EEB500"/>
                </a:solidFill>
                <a:latin typeface="Georgia" panose="02040502050405020303" pitchFamily="18" charset="0"/>
              </a:defRPr>
            </a:pPr>
            <a:r>
              <a:t>相当于在现有5000亿立方米产能的基础上，新增约2150亿立方米产能</a:t>
            </a:r>
          </a:p>
        </p:txBody>
      </p:sp>
      <p:sp>
        <p:nvSpPr>
          <p:cNvPr id="12" name="Rectangle: Rounded Corners 18">
            <a:extLst>
              <a:ext uri="{FF2B5EF4-FFF2-40B4-BE49-F238E27FC236}">
                <a16:creationId xmlns:a16="http://schemas.microsoft.com/office/drawing/2014/main" id="{C9A83873-471B-23CD-BE85-7CC8DE499FF6}"/>
              </a:ext>
            </a:extLst>
          </p:cNvPr>
          <p:cNvSpPr/>
          <p:nvPr/>
        </p:nvSpPr>
        <p:spPr>
          <a:xfrm rot="16200000">
            <a:off x="11028265" y="5608735"/>
            <a:ext cx="168472" cy="1742439"/>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p>
        </p:txBody>
      </p:sp>
      <p:sp>
        <p:nvSpPr>
          <p:cNvPr id="13" name="Content Placeholder 3">
            <a:extLst>
              <a:ext uri="{FF2B5EF4-FFF2-40B4-BE49-F238E27FC236}">
                <a16:creationId xmlns:a16="http://schemas.microsoft.com/office/drawing/2014/main" id="{9817CA2A-88C1-34DB-18EE-2AFA8419D881}"/>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Tree>
    <p:extLst>
      <p:ext uri="{BB962C8B-B14F-4D97-AF65-F5344CB8AC3E}">
        <p14:creationId xmlns:p14="http://schemas.microsoft.com/office/powerpoint/2010/main" val="106961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90FBAA03-3437-7149-E76B-539963C46E56}"/>
              </a:ext>
            </a:extLst>
          </p:cNvPr>
          <p:cNvPicPr>
            <a:picLocks noChangeAspect="1"/>
          </p:cNvPicPr>
          <p:nvPr/>
        </p:nvPicPr>
        <p:blipFill>
          <a:blip r:embed="rId2"/>
          <a:stretch>
            <a:fillRect/>
          </a:stretch>
        </p:blipFill>
        <p:spPr>
          <a:xfrm>
            <a:off x="3675888" y="5145024"/>
            <a:ext cx="8125968" cy="1551432"/>
          </a:xfrm>
          <a:prstGeom prst="rect">
            <a:avLst/>
          </a:prstGeom>
        </p:spPr>
      </p:pic>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11</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美国液化天然气出口终端自2016年以来的产能增量</a:t>
            </a:r>
          </a:p>
          <a:p>
            <a:pPr lvl="0">
              <a:defRPr sz="900">
                <a:solidFill>
                  <a:srgbClr val="000000"/>
                </a:solidFill>
                <a:latin typeface="Georgia" panose="02040502050405020303" pitchFamily="18" charset="0"/>
                <a:ea typeface="Source Sans Pro SemiBold" panose="020B0603030403020204" pitchFamily="34" charset="0"/>
              </a:defRPr>
            </a:pPr>
            <a:r>
              <a:t>（所有产能均为年化；以百万吨/年、十亿立方英尺/年和十亿立方米/年表示）</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美国液化天然气产量迅速增长</a:t>
            </a:r>
          </a:p>
        </p:txBody>
      </p:sp>
      <p:graphicFrame>
        <p:nvGraphicFramePr>
          <p:cNvPr id="15" name="Content Placeholder 14">
            <a:extLst>
              <a:ext uri="{FF2B5EF4-FFF2-40B4-BE49-F238E27FC236}">
                <a16:creationId xmlns:a16="http://schemas.microsoft.com/office/drawing/2014/main" id="{83926021-4588-1589-4446-FFB6B3D08DAE}"/>
              </a:ext>
            </a:extLst>
          </p:cNvPr>
          <p:cNvGraphicFramePr>
            <a:graphicFrameLocks noGrp="1"/>
          </p:cNvGraphicFramePr>
          <p:nvPr>
            <p:ph sz="quarter" idx="11"/>
            <p:extLst>
              <p:ext uri="{D42A27DB-BD31-4B8C-83A1-F6EECF244321}">
                <p14:modId xmlns:p14="http://schemas.microsoft.com/office/powerpoint/2010/main" val="1250044917"/>
              </p:ext>
            </p:extLst>
          </p:nvPr>
        </p:nvGraphicFramePr>
        <p:xfrm>
          <a:off x="3786684" y="2287698"/>
          <a:ext cx="7772400" cy="2484988"/>
        </p:xfrm>
        <a:graphic>
          <a:graphicData uri="http://schemas.openxmlformats.org/drawingml/2006/table">
            <a:tbl>
              <a:tblGrid>
                <a:gridCol w="3657600">
                  <a:extLst>
                    <a:ext uri="{9D8B030D-6E8A-4147-A177-3AD203B41FA5}">
                      <a16:colId xmlns:a16="http://schemas.microsoft.com/office/drawing/2014/main" val="1873726851"/>
                    </a:ext>
                  </a:extLst>
                </a:gridCol>
                <a:gridCol w="1371600">
                  <a:extLst>
                    <a:ext uri="{9D8B030D-6E8A-4147-A177-3AD203B41FA5}">
                      <a16:colId xmlns:a16="http://schemas.microsoft.com/office/drawing/2014/main" val="823475268"/>
                    </a:ext>
                  </a:extLst>
                </a:gridCol>
                <a:gridCol w="1371600">
                  <a:extLst>
                    <a:ext uri="{9D8B030D-6E8A-4147-A177-3AD203B41FA5}">
                      <a16:colId xmlns:a16="http://schemas.microsoft.com/office/drawing/2014/main" val="1597690345"/>
                    </a:ext>
                  </a:extLst>
                </a:gridCol>
                <a:gridCol w="1371600">
                  <a:extLst>
                    <a:ext uri="{9D8B030D-6E8A-4147-A177-3AD203B41FA5}">
                      <a16:colId xmlns:a16="http://schemas.microsoft.com/office/drawing/2014/main" val="1117962056"/>
                    </a:ext>
                  </a:extLst>
                </a:gridCol>
              </a:tblGrid>
              <a:tr h="228600">
                <a:tc>
                  <a:txBody>
                    <a:bodyPr/>
                    <a:lstStyle/>
                    <a:p>
                      <a:pPr algn="l" fontAlgn="b">
                        <a:defRPr sz="900" b="1">
                          <a:solidFill>
                            <a:srgbClr val="FFFFFF"/>
                          </a:solidFill>
                          <a:effectLst/>
                          <a:latin typeface="Calibri" panose="020F0502020204030204" pitchFamily="34" charset="0"/>
                          <a:cs typeface="Calibri" panose="020F0502020204030204" pitchFamily="34" charset="0"/>
                        </a:defRPr>
                      </a:pPr>
                      <a:r>
                        <a:t>美国液化天然气出口终端</a:t>
                      </a:r>
                    </a:p>
                  </a:txBody>
                  <a:tcPr marR="1183" marT="1183" marB="0" anchor="ctr">
                    <a:lnL>
                      <a:noFill/>
                    </a:lnL>
                    <a:lnR>
                      <a:noFill/>
                    </a:lnR>
                    <a:lnT>
                      <a:noFill/>
                    </a:lnT>
                    <a:lnB>
                      <a:noFill/>
                    </a:lnB>
                    <a:solidFill>
                      <a:srgbClr val="00355F"/>
                    </a:solidFill>
                  </a:tcPr>
                </a:tc>
                <a:tc>
                  <a:txBody>
                    <a:bodyPr/>
                    <a:lstStyle/>
                    <a:p>
                      <a:pPr algn="r" fontAlgn="b">
                        <a:defRPr sz="900" b="1">
                          <a:solidFill>
                            <a:srgbClr val="FFFFFF"/>
                          </a:solidFill>
                          <a:effectLst/>
                          <a:latin typeface="Calibri" panose="020F0502020204030204" pitchFamily="34" charset="0"/>
                          <a:cs typeface="Calibri" panose="020F0502020204030204" pitchFamily="34" charset="0"/>
                        </a:defRPr>
                      </a:pPr>
                      <a:r>
                        <a:t>产能（百万吨/年）</a:t>
                      </a:r>
                    </a:p>
                  </a:txBody>
                  <a:tcPr marL="1183" marR="1183" marT="1183" marB="0" anchor="ctr">
                    <a:lnL>
                      <a:noFill/>
                    </a:lnL>
                    <a:lnR>
                      <a:noFill/>
                    </a:lnR>
                    <a:lnT>
                      <a:noFill/>
                    </a:lnT>
                    <a:lnB>
                      <a:noFill/>
                    </a:lnB>
                    <a:solidFill>
                      <a:srgbClr val="00355F"/>
                    </a:solidFill>
                  </a:tcPr>
                </a:tc>
                <a:tc>
                  <a:txBody>
                    <a:bodyPr/>
                    <a:lstStyle/>
                    <a:p>
                      <a:pPr algn="r" fontAlgn="b">
                        <a:defRPr sz="900" b="1">
                          <a:solidFill>
                            <a:srgbClr val="FFFFFF"/>
                          </a:solidFill>
                          <a:effectLst/>
                          <a:latin typeface="Calibri" panose="020F0502020204030204" pitchFamily="34" charset="0"/>
                          <a:cs typeface="Calibri" panose="020F0502020204030204" pitchFamily="34" charset="0"/>
                        </a:defRPr>
                      </a:pPr>
                      <a:r>
                        <a:t>产能（十亿立方英尺/年）</a:t>
                      </a:r>
                    </a:p>
                  </a:txBody>
                  <a:tcPr marL="1183" marR="1183" marT="1183" marB="0" anchor="ctr">
                    <a:lnL>
                      <a:noFill/>
                    </a:lnL>
                    <a:lnR>
                      <a:noFill/>
                    </a:lnR>
                    <a:lnT>
                      <a:noFill/>
                    </a:lnT>
                    <a:lnB>
                      <a:noFill/>
                    </a:lnB>
                    <a:solidFill>
                      <a:srgbClr val="00355F"/>
                    </a:solidFill>
                  </a:tcPr>
                </a:tc>
                <a:tc>
                  <a:txBody>
                    <a:bodyPr/>
                    <a:lstStyle/>
                    <a:p>
                      <a:pPr algn="r" fontAlgn="b">
                        <a:defRPr sz="900" b="1">
                          <a:solidFill>
                            <a:srgbClr val="FFFFFF"/>
                          </a:solidFill>
                          <a:effectLst/>
                          <a:latin typeface="Calibri" panose="020F0502020204030204" pitchFamily="34" charset="0"/>
                          <a:cs typeface="Calibri" panose="020F0502020204030204" pitchFamily="34" charset="0"/>
                        </a:defRPr>
                      </a:pPr>
                      <a:r>
                        <a:t>产能（十亿立方米/年）</a:t>
                      </a:r>
                    </a:p>
                  </a:txBody>
                  <a:tcPr marL="1183" marT="1183" marB="0" anchor="ctr">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l" fontAlgn="b">
                        <a:defRPr sz="900" b="1">
                          <a:solidFill>
                            <a:srgbClr val="000000"/>
                          </a:solidFill>
                          <a:effectLst/>
                          <a:latin typeface="Calibri" panose="020F0502020204030204" pitchFamily="34" charset="0"/>
                        </a:defRPr>
                      </a:pPr>
                      <a:r>
                        <a:t>2016年-萨宾帕斯T1-2</a:t>
                      </a:r>
                    </a:p>
                  </a:txBody>
                  <a:tcPr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10</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487</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13.8</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21447156"/>
                  </a:ext>
                </a:extLst>
              </a:tr>
              <a:tr h="144842">
                <a:tc>
                  <a:txBody>
                    <a:bodyPr/>
                    <a:lstStyle/>
                    <a:p>
                      <a:pPr algn="l" fontAlgn="b">
                        <a:defRPr sz="900" b="1">
                          <a:solidFill>
                            <a:srgbClr val="000000"/>
                          </a:solidFill>
                          <a:effectLst/>
                          <a:latin typeface="Calibri" panose="020F0502020204030204" pitchFamily="34" charset="0"/>
                        </a:defRPr>
                      </a:pPr>
                      <a:r>
                        <a:t>2017年-萨宾帕斯T3-4</a:t>
                      </a:r>
                    </a:p>
                  </a:txBody>
                  <a:tcPr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10</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487</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13.8</a:t>
                      </a:r>
                    </a:p>
                  </a:txBody>
                  <a:tcPr marL="0" marT="0" marB="0" anchor="b">
                    <a:lnL>
                      <a:noFill/>
                    </a:lnL>
                    <a:lnR>
                      <a:noFill/>
                    </a:lnR>
                    <a:lnT>
                      <a:noFill/>
                    </a:lnT>
                    <a:lnB>
                      <a:noFill/>
                    </a:lnB>
                  </a:tcPr>
                </a:tc>
                <a:extLst>
                  <a:ext uri="{0D108BD9-81ED-4DB2-BD59-A6C34878D82A}">
                    <a16:rowId xmlns:a16="http://schemas.microsoft.com/office/drawing/2014/main" val="1759837168"/>
                  </a:ext>
                </a:extLst>
              </a:tr>
              <a:tr h="144842">
                <a:tc>
                  <a:txBody>
                    <a:bodyPr/>
                    <a:lstStyle/>
                    <a:p>
                      <a:pPr algn="l" fontAlgn="b">
                        <a:defRPr sz="900" b="1">
                          <a:solidFill>
                            <a:srgbClr val="000000"/>
                          </a:solidFill>
                          <a:effectLst/>
                          <a:latin typeface="Calibri" panose="020F0502020204030204" pitchFamily="34" charset="0"/>
                        </a:defRPr>
                      </a:pPr>
                      <a:r>
                        <a:t>2018年-萨宾帕斯T5</a:t>
                      </a:r>
                    </a:p>
                  </a:txBody>
                  <a:tcPr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243.5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6.9</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l" fontAlgn="b">
                        <a:defRPr sz="900" b="1">
                          <a:solidFill>
                            <a:srgbClr val="000000"/>
                          </a:solidFill>
                          <a:effectLst/>
                          <a:latin typeface="Calibri" panose="020F0502020204030204" pitchFamily="34" charset="0"/>
                        </a:defRPr>
                      </a:pPr>
                      <a:r>
                        <a:t>2018年-科珀斯克里斯蒂T1</a:t>
                      </a:r>
                    </a:p>
                  </a:txBody>
                  <a:tcPr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5</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243.5</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6.9</a:t>
                      </a:r>
                    </a:p>
                  </a:txBody>
                  <a:tcPr marL="0" marT="0" marB="0" anchor="b">
                    <a:lnL>
                      <a:noFill/>
                    </a:lnL>
                    <a:lnR>
                      <a:noFill/>
                    </a:lnR>
                    <a:lnT>
                      <a:noFill/>
                    </a:lnT>
                    <a:lnB>
                      <a:noFill/>
                    </a:lnB>
                  </a:tcPr>
                </a:tc>
                <a:extLst>
                  <a:ext uri="{0D108BD9-81ED-4DB2-BD59-A6C34878D82A}">
                    <a16:rowId xmlns:a16="http://schemas.microsoft.com/office/drawing/2014/main" val="3684856838"/>
                  </a:ext>
                </a:extLst>
              </a:tr>
              <a:tr h="144842">
                <a:tc>
                  <a:txBody>
                    <a:bodyPr/>
                    <a:lstStyle/>
                    <a:p>
                      <a:pPr algn="l" fontAlgn="b">
                        <a:defRPr sz="900" b="1">
                          <a:solidFill>
                            <a:srgbClr val="000000"/>
                          </a:solidFill>
                          <a:effectLst/>
                          <a:latin typeface="Calibri" panose="020F0502020204030204" pitchFamily="34" charset="0"/>
                        </a:defRPr>
                      </a:pPr>
                      <a:r>
                        <a:t>2019年-科夫角</a:t>
                      </a:r>
                    </a:p>
                  </a:txBody>
                  <a:tcPr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5.5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267.85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7.6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l" fontAlgn="b">
                        <a:defRPr sz="900" b="1">
                          <a:solidFill>
                            <a:srgbClr val="000000"/>
                          </a:solidFill>
                          <a:effectLst/>
                          <a:latin typeface="Calibri" panose="020F0502020204030204" pitchFamily="34" charset="0"/>
                        </a:defRPr>
                      </a:pPr>
                      <a:r>
                        <a:t>2019年-自由港液化天然气T1</a:t>
                      </a:r>
                    </a:p>
                  </a:txBody>
                  <a:tcPr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5</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243.5</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6.9</a:t>
                      </a:r>
                    </a:p>
                  </a:txBody>
                  <a:tcPr marL="0" marT="0" marB="0" anchor="b">
                    <a:lnL>
                      <a:noFill/>
                    </a:lnL>
                    <a:lnR>
                      <a:noFill/>
                    </a:lnR>
                    <a:lnT>
                      <a:noFill/>
                    </a:lnT>
                    <a:lnB>
                      <a:noFill/>
                    </a:lnB>
                  </a:tcPr>
                </a:tc>
                <a:extLst>
                  <a:ext uri="{0D108BD9-81ED-4DB2-BD59-A6C34878D82A}">
                    <a16:rowId xmlns:a16="http://schemas.microsoft.com/office/drawing/2014/main" val="2035985933"/>
                  </a:ext>
                </a:extLst>
              </a:tr>
              <a:tr h="144842">
                <a:tc>
                  <a:txBody>
                    <a:bodyPr/>
                    <a:lstStyle/>
                    <a:p>
                      <a:pPr algn="l" fontAlgn="b">
                        <a:defRPr sz="900" b="1">
                          <a:solidFill>
                            <a:srgbClr val="000000"/>
                          </a:solidFill>
                          <a:effectLst/>
                          <a:latin typeface="Calibri" panose="020F0502020204030204" pitchFamily="34" charset="0"/>
                        </a:defRPr>
                      </a:pPr>
                      <a:r>
                        <a:t>2019年-卡梅伦液化天然气T1</a:t>
                      </a:r>
                    </a:p>
                  </a:txBody>
                  <a:tcPr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4.5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219.15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6.2</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r h="144842">
                <a:tc>
                  <a:txBody>
                    <a:bodyPr/>
                    <a:lstStyle/>
                    <a:p>
                      <a:pPr algn="l" fontAlgn="b">
                        <a:defRPr sz="900" b="1">
                          <a:solidFill>
                            <a:srgbClr val="000000"/>
                          </a:solidFill>
                          <a:effectLst/>
                          <a:latin typeface="Calibri" panose="020F0502020204030204" pitchFamily="34" charset="0"/>
                        </a:defRPr>
                      </a:pPr>
                      <a:r>
                        <a:t>2019年-科珀斯克里斯蒂T2</a:t>
                      </a:r>
                    </a:p>
                  </a:txBody>
                  <a:tcPr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5</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243.5</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6.9</a:t>
                      </a:r>
                    </a:p>
                  </a:txBody>
                  <a:tcPr marL="0" marT="0" marB="0" anchor="b">
                    <a:lnL>
                      <a:noFill/>
                    </a:lnL>
                    <a:lnR>
                      <a:noFill/>
                    </a:lnR>
                    <a:lnT>
                      <a:noFill/>
                    </a:lnT>
                    <a:lnB>
                      <a:noFill/>
                    </a:lnB>
                  </a:tcPr>
                </a:tc>
                <a:extLst>
                  <a:ext uri="{0D108BD9-81ED-4DB2-BD59-A6C34878D82A}">
                    <a16:rowId xmlns:a16="http://schemas.microsoft.com/office/drawing/2014/main" val="3648451042"/>
                  </a:ext>
                </a:extLst>
              </a:tr>
              <a:tr h="144842">
                <a:tc>
                  <a:txBody>
                    <a:bodyPr/>
                    <a:lstStyle/>
                    <a:p>
                      <a:pPr algn="l" fontAlgn="b">
                        <a:defRPr sz="900" b="1">
                          <a:solidFill>
                            <a:srgbClr val="000000"/>
                          </a:solidFill>
                          <a:effectLst/>
                          <a:latin typeface="Calibri" panose="020F0502020204030204" pitchFamily="34" charset="0"/>
                        </a:defRPr>
                      </a:pPr>
                      <a:r>
                        <a:t>2020年-厄尔巴岛</a:t>
                      </a:r>
                    </a:p>
                  </a:txBody>
                  <a:tcPr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2.5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121.75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3.4</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78548112"/>
                  </a:ext>
                </a:extLst>
              </a:tr>
              <a:tr h="144842">
                <a:tc>
                  <a:txBody>
                    <a:bodyPr/>
                    <a:lstStyle/>
                    <a:p>
                      <a:pPr algn="l" fontAlgn="b">
                        <a:defRPr sz="900" b="1">
                          <a:solidFill>
                            <a:srgbClr val="000000"/>
                          </a:solidFill>
                          <a:effectLst/>
                          <a:latin typeface="Calibri" panose="020F0502020204030204" pitchFamily="34" charset="0"/>
                        </a:defRPr>
                      </a:pPr>
                      <a:r>
                        <a:t>2020年-自由港液化天然气T2-3</a:t>
                      </a:r>
                    </a:p>
                  </a:txBody>
                  <a:tcPr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10</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487</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13.8</a:t>
                      </a:r>
                    </a:p>
                  </a:txBody>
                  <a:tcPr marL="0" marT="0" marB="0" anchor="b">
                    <a:lnL>
                      <a:noFill/>
                    </a:lnL>
                    <a:lnR>
                      <a:noFill/>
                    </a:lnR>
                    <a:lnT>
                      <a:noFill/>
                    </a:lnT>
                    <a:lnB>
                      <a:noFill/>
                    </a:lnB>
                  </a:tcPr>
                </a:tc>
                <a:extLst>
                  <a:ext uri="{0D108BD9-81ED-4DB2-BD59-A6C34878D82A}">
                    <a16:rowId xmlns:a16="http://schemas.microsoft.com/office/drawing/2014/main" val="598324163"/>
                  </a:ext>
                </a:extLst>
              </a:tr>
              <a:tr h="144842">
                <a:tc>
                  <a:txBody>
                    <a:bodyPr/>
                    <a:lstStyle/>
                    <a:p>
                      <a:pPr algn="l" fontAlgn="b">
                        <a:defRPr sz="900" b="1">
                          <a:solidFill>
                            <a:srgbClr val="000000"/>
                          </a:solidFill>
                          <a:effectLst/>
                          <a:latin typeface="Calibri" panose="020F0502020204030204" pitchFamily="34" charset="0"/>
                        </a:defRPr>
                      </a:pPr>
                      <a:r>
                        <a:t>2020年-卡梅伦液化天然气T2-3</a:t>
                      </a:r>
                    </a:p>
                  </a:txBody>
                  <a:tcPr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9</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438.3</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12.4</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2029255992"/>
                  </a:ext>
                </a:extLst>
              </a:tr>
              <a:tr h="144842">
                <a:tc>
                  <a:txBody>
                    <a:bodyPr/>
                    <a:lstStyle/>
                    <a:p>
                      <a:pPr algn="l" fontAlgn="b">
                        <a:defRPr sz="900" b="1">
                          <a:solidFill>
                            <a:srgbClr val="000000"/>
                          </a:solidFill>
                          <a:effectLst/>
                          <a:latin typeface="Calibri" panose="020F0502020204030204" pitchFamily="34" charset="0"/>
                        </a:defRPr>
                      </a:pPr>
                      <a:r>
                        <a:t>2020年-科珀斯克里斯蒂T3</a:t>
                      </a:r>
                    </a:p>
                  </a:txBody>
                  <a:tcPr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5</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243.5</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6.9</a:t>
                      </a:r>
                    </a:p>
                  </a:txBody>
                  <a:tcPr marL="0" marT="0" marB="0" anchor="b">
                    <a:lnL>
                      <a:noFill/>
                    </a:lnL>
                    <a:lnR>
                      <a:noFill/>
                    </a:lnR>
                    <a:lnT>
                      <a:noFill/>
                    </a:lnT>
                    <a:lnB>
                      <a:noFill/>
                    </a:lnB>
                  </a:tcPr>
                </a:tc>
                <a:extLst>
                  <a:ext uri="{0D108BD9-81ED-4DB2-BD59-A6C34878D82A}">
                    <a16:rowId xmlns:a16="http://schemas.microsoft.com/office/drawing/2014/main" val="3936815588"/>
                  </a:ext>
                </a:extLst>
              </a:tr>
              <a:tr h="144842">
                <a:tc>
                  <a:txBody>
                    <a:bodyPr/>
                    <a:lstStyle/>
                    <a:p>
                      <a:pPr algn="l" fontAlgn="b">
                        <a:defRPr sz="900" b="1">
                          <a:solidFill>
                            <a:srgbClr val="000000"/>
                          </a:solidFill>
                          <a:effectLst/>
                          <a:latin typeface="Calibri" panose="020F0502020204030204" pitchFamily="34" charset="0"/>
                        </a:defRPr>
                      </a:pPr>
                      <a:r>
                        <a:t>2021年-萨宾帕斯T6</a:t>
                      </a:r>
                    </a:p>
                  </a:txBody>
                  <a:tcPr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243.5</a:t>
                      </a:r>
                    </a:p>
                  </a:txBody>
                  <a:tcPr marL="0" marR="0" marT="0" marB="0" anchor="b">
                    <a:lnL>
                      <a:noFill/>
                    </a:lnL>
                    <a:lnR>
                      <a:noFill/>
                    </a:lnR>
                    <a:lnT>
                      <a:noFill/>
                    </a:lnT>
                    <a:lnB>
                      <a:noFill/>
                    </a:lnB>
                    <a:solidFill>
                      <a:srgbClr val="EDEDED"/>
                    </a:solidFill>
                  </a:tcPr>
                </a:tc>
                <a:tc>
                  <a:txBody>
                    <a:bodyPr/>
                    <a:lstStyle/>
                    <a:p>
                      <a:pPr algn="r" fontAlgn="b">
                        <a:defRPr sz="900" b="1">
                          <a:solidFill>
                            <a:srgbClr val="000000"/>
                          </a:solidFill>
                          <a:effectLst/>
                          <a:latin typeface="Calibri" panose="020F0502020204030204" pitchFamily="34" charset="0"/>
                        </a:defRPr>
                      </a:pPr>
                      <a:r>
                        <a:t>6.9</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4114363771"/>
                  </a:ext>
                </a:extLst>
              </a:tr>
              <a:tr h="144842">
                <a:tc>
                  <a:txBody>
                    <a:bodyPr/>
                    <a:lstStyle/>
                    <a:p>
                      <a:pPr algn="l" fontAlgn="b">
                        <a:defRPr sz="900" b="1">
                          <a:solidFill>
                            <a:srgbClr val="000000"/>
                          </a:solidFill>
                          <a:effectLst/>
                          <a:latin typeface="Calibri" panose="020F0502020204030204" pitchFamily="34" charset="0"/>
                        </a:defRPr>
                      </a:pPr>
                      <a:r>
                        <a:t>2022年-卡尔卡修帕斯</a:t>
                      </a:r>
                    </a:p>
                  </a:txBody>
                  <a:tcPr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10</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487</a:t>
                      </a:r>
                    </a:p>
                  </a:txBody>
                  <a:tcPr marL="0" marR="0" marT="0" marB="0" anchor="b">
                    <a:lnL>
                      <a:noFill/>
                    </a:lnL>
                    <a:lnR>
                      <a:noFill/>
                    </a:lnR>
                    <a:lnT>
                      <a:noFill/>
                    </a:lnT>
                    <a:lnB>
                      <a:noFill/>
                    </a:lnB>
                  </a:tcPr>
                </a:tc>
                <a:tc>
                  <a:txBody>
                    <a:bodyPr/>
                    <a:lstStyle/>
                    <a:p>
                      <a:pPr algn="r" fontAlgn="b">
                        <a:defRPr sz="900" b="1">
                          <a:solidFill>
                            <a:srgbClr val="000000"/>
                          </a:solidFill>
                          <a:effectLst/>
                          <a:latin typeface="Calibri" panose="020F0502020204030204" pitchFamily="34" charset="0"/>
                        </a:defRPr>
                      </a:pPr>
                      <a:r>
                        <a:t>13.8</a:t>
                      </a:r>
                    </a:p>
                  </a:txBody>
                  <a:tcPr marL="0" marT="0" marB="0" anchor="b">
                    <a:lnL>
                      <a:noFill/>
                    </a:lnL>
                    <a:lnR>
                      <a:noFill/>
                    </a:lnR>
                    <a:lnT>
                      <a:noFill/>
                    </a:lnT>
                    <a:lnB>
                      <a:noFill/>
                    </a:lnB>
                  </a:tcPr>
                </a:tc>
                <a:extLst>
                  <a:ext uri="{0D108BD9-81ED-4DB2-BD59-A6C34878D82A}">
                    <a16:rowId xmlns:a16="http://schemas.microsoft.com/office/drawing/2014/main" val="193569141"/>
                  </a:ext>
                </a:extLst>
              </a:tr>
              <a:tr h="228600">
                <a:tc>
                  <a:txBody>
                    <a:bodyPr/>
                    <a:lstStyle/>
                    <a:p>
                      <a:pPr algn="l" fontAlgn="b">
                        <a:defRPr sz="900" b="1">
                          <a:solidFill>
                            <a:schemeClr val="bg1"/>
                          </a:solidFill>
                          <a:effectLst/>
                          <a:latin typeface="Calibri" panose="020F0502020204030204" pitchFamily="34" charset="0"/>
                          <a:cs typeface="Calibri" panose="020F0502020204030204" pitchFamily="34" charset="0"/>
                        </a:defRPr>
                      </a:pPr>
                      <a:r>
                        <a:t>道达尔</a:t>
                      </a:r>
                    </a:p>
                  </a:txBody>
                  <a:tcPr marR="1183" marT="1183" marB="0" anchor="ctr">
                    <a:lnL>
                      <a:noFill/>
                    </a:lnL>
                    <a:lnR>
                      <a:noFill/>
                    </a:lnR>
                    <a:lnT>
                      <a:noFill/>
                    </a:lnT>
                    <a:lnB>
                      <a:noFill/>
                    </a:lnB>
                    <a:solidFill>
                      <a:srgbClr val="00355F"/>
                    </a:solidFill>
                  </a:tcPr>
                </a:tc>
                <a:tc>
                  <a:txBody>
                    <a:bodyPr/>
                    <a:lstStyle/>
                    <a:p>
                      <a:pPr algn="r" fontAlgn="b">
                        <a:defRPr sz="900" b="1">
                          <a:solidFill>
                            <a:schemeClr val="bg1"/>
                          </a:solidFill>
                          <a:effectLst/>
                          <a:latin typeface="Calibri" panose="020F0502020204030204" pitchFamily="34" charset="0"/>
                        </a:defRPr>
                      </a:pPr>
                      <a:r>
                        <a:t>91.5</a:t>
                      </a:r>
                    </a:p>
                  </a:txBody>
                  <a:tcPr marL="0" marR="0" marT="0" marB="0" anchor="ctr">
                    <a:lnL>
                      <a:noFill/>
                    </a:lnL>
                    <a:lnR>
                      <a:noFill/>
                    </a:lnR>
                    <a:lnT>
                      <a:noFill/>
                    </a:lnT>
                    <a:lnB>
                      <a:noFill/>
                    </a:lnB>
                    <a:solidFill>
                      <a:srgbClr val="00355F"/>
                    </a:solidFill>
                  </a:tcPr>
                </a:tc>
                <a:tc>
                  <a:txBody>
                    <a:bodyPr/>
                    <a:lstStyle/>
                    <a:p>
                      <a:pPr algn="r" fontAlgn="b">
                        <a:defRPr sz="900" b="1">
                          <a:solidFill>
                            <a:schemeClr val="bg1"/>
                          </a:solidFill>
                          <a:effectLst/>
                          <a:latin typeface="Calibri" panose="020F0502020204030204" pitchFamily="34" charset="0"/>
                        </a:defRPr>
                      </a:pPr>
                      <a:r>
                        <a:t>4456.1</a:t>
                      </a:r>
                    </a:p>
                  </a:txBody>
                  <a:tcPr marL="0" marR="0" marT="0" marB="0" anchor="ctr">
                    <a:lnL>
                      <a:noFill/>
                    </a:lnL>
                    <a:lnR>
                      <a:noFill/>
                    </a:lnR>
                    <a:lnT>
                      <a:noFill/>
                    </a:lnT>
                    <a:lnB>
                      <a:noFill/>
                    </a:lnB>
                    <a:solidFill>
                      <a:srgbClr val="00355F"/>
                    </a:solidFill>
                  </a:tcPr>
                </a:tc>
                <a:tc>
                  <a:txBody>
                    <a:bodyPr/>
                    <a:lstStyle/>
                    <a:p>
                      <a:pPr algn="r" fontAlgn="b">
                        <a:defRPr sz="900" b="1">
                          <a:solidFill>
                            <a:schemeClr val="bg1"/>
                          </a:solidFill>
                          <a:effectLst/>
                          <a:latin typeface="Calibri" panose="020F0502020204030204" pitchFamily="34" charset="0"/>
                        </a:defRPr>
                      </a:pPr>
                      <a:r>
                        <a:t>126.2</a:t>
                      </a:r>
                    </a:p>
                  </a:txBody>
                  <a:tcPr marL="0" marT="0" marB="0" anchor="ctr">
                    <a:lnL>
                      <a:noFill/>
                    </a:lnL>
                    <a:lnR>
                      <a:noFill/>
                    </a:lnR>
                    <a:lnT>
                      <a:noFill/>
                    </a:lnT>
                    <a:lnB>
                      <a:noFill/>
                    </a:lnB>
                    <a:solidFill>
                      <a:srgbClr val="00355F"/>
                    </a:solidFill>
                  </a:tcPr>
                </a:tc>
                <a:extLst>
                  <a:ext uri="{0D108BD9-81ED-4DB2-BD59-A6C34878D82A}">
                    <a16:rowId xmlns:a16="http://schemas.microsoft.com/office/drawing/2014/main" val="1222516386"/>
                  </a:ext>
                </a:extLst>
              </a:tr>
            </a:tbl>
          </a:graphicData>
        </a:graphic>
      </p:graphicFrame>
      <p:sp>
        <p:nvSpPr>
          <p:cNvPr id="11" name="Content Placeholder 2">
            <a:extLst>
              <a:ext uri="{FF2B5EF4-FFF2-40B4-BE49-F238E27FC236}">
                <a16:creationId xmlns:a16="http://schemas.microsoft.com/office/drawing/2014/main" id="{C047BD59-5B6F-32EB-5E4C-DBDF5C341B80}"/>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在未来数月和数年内计划完成的额外液化天然气项目中，相当一部分位于美国。这并不令人意外——自2016年美国首次出口液化天然气以来，美国已迅速成为全球最大的液化天然气出口国（根据2022年产量计算）。仅2021年至2022年，美国所有主要生产盆地和出口终端的产量和出口量就增长了20%以上。</a:t>
            </a:r>
          </a:p>
          <a:p>
            <a:r>
              <a:t>美国政策制定者目前正在考虑有争议的提案，旨在改革许可审批流程，以加快管道和终端建设——这将进一步加速液化天然气交付的预定增长，并进一步提高所有气田的产量，特别是阿巴拉契亚地区目前尚未通过管道便捷连接到出口终端的气田。然而，政策制定者必须在围绕这些提案的重大公众争议中权衡艰难的环境和政治权衡。即使在这种不确定性中，并且无论美国的公共政策如何，美国液化天然气供应和出口能力持续增长的轨迹已经清晰且不可逆转。</a:t>
            </a:r>
          </a:p>
        </p:txBody>
      </p:sp>
      <p:sp>
        <p:nvSpPr>
          <p:cNvPr id="12" name="Chart Title">
            <a:extLst>
              <a:ext uri="{FF2B5EF4-FFF2-40B4-BE49-F238E27FC236}">
                <a16:creationId xmlns:a16="http://schemas.microsoft.com/office/drawing/2014/main" id="{CD337306-592A-B70B-95D5-FC4CFB5A6E6B}"/>
              </a:ext>
            </a:extLst>
          </p:cNvPr>
          <p:cNvSpPr txBox="1"/>
          <p:nvPr/>
        </p:nvSpPr>
        <p:spPr>
          <a:xfrm>
            <a:off x="3786684" y="48388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美国月度天然气产量（十亿立方英尺/天）</a:t>
            </a:r>
            <a:endParaRPr sz="900">
              <a:latin typeface="Georgia" panose="02040502050405020303" pitchFamily="18" charset="0"/>
              <a:ea typeface="Source Sans Pro SemiBold" panose="020B0603030403020204" pitchFamily="34" charset="0"/>
            </a:endParaRPr>
          </a:p>
        </p:txBody>
      </p:sp>
      <p:sp>
        <p:nvSpPr>
          <p:cNvPr id="14" name="Content Placeholder 3">
            <a:extLst>
              <a:ext uri="{FF2B5EF4-FFF2-40B4-BE49-F238E27FC236}">
                <a16:creationId xmlns:a16="http://schemas.microsoft.com/office/drawing/2014/main" id="{F96E5BBD-9CC1-6D6A-ADC7-9EC98E53BFDD}"/>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
        <p:nvSpPr>
          <p:cNvPr id="4" name="矩形 3">
            <a:extLst>
              <a:ext uri="{FF2B5EF4-FFF2-40B4-BE49-F238E27FC236}">
                <a16:creationId xmlns:a16="http://schemas.microsoft.com/office/drawing/2014/main" id="{F9525094-216F-9F69-3A1B-4753EA9A7F29}"/>
              </a:ext>
            </a:extLst>
          </p:cNvPr>
          <p:cNvSpPr/>
          <p:nvPr/>
        </p:nvSpPr>
        <p:spPr>
          <a:xfrm>
            <a:off x="3773424" y="5193792"/>
            <a:ext cx="316992" cy="121920"/>
          </a:xfrm>
          <a:prstGeom prst="rect">
            <a:avLst/>
          </a:prstGeom>
          <a:solidFill>
            <a:srgbClr val="FFFFFF"/>
          </a:solidFill>
        </p:spPr>
        <p:txBody>
          <a:bodyPr wrap="none" lIns="0" tIns="0" rIns="0" bIns="0">
            <a:noAutofit/>
          </a:bodyPr>
          <a:lstStyle/>
          <a:p>
            <a:pPr indent="0">
              <a:defRPr sz="900">
                <a:solidFill>
                  <a:srgbClr val="3F3C3E"/>
                </a:solidFill>
                <a:latin typeface="Arial"/>
              </a:defRPr>
            </a:pPr>
            <a:r>
              <a:t>十亿立方英尺/天</a:t>
            </a:r>
          </a:p>
        </p:txBody>
      </p:sp>
      <p:sp>
        <p:nvSpPr>
          <p:cNvPr id="6" name="矩形 5">
            <a:extLst>
              <a:ext uri="{FF2B5EF4-FFF2-40B4-BE49-F238E27FC236}">
                <a16:creationId xmlns:a16="http://schemas.microsoft.com/office/drawing/2014/main" id="{488AC312-E751-8293-CA22-B91171B65370}"/>
              </a:ext>
            </a:extLst>
          </p:cNvPr>
          <p:cNvSpPr/>
          <p:nvPr/>
        </p:nvSpPr>
        <p:spPr>
          <a:xfrm>
            <a:off x="4489704" y="5196840"/>
            <a:ext cx="381000" cy="109728"/>
          </a:xfrm>
          <a:prstGeom prst="rect">
            <a:avLst/>
          </a:prstGeom>
          <a:solidFill>
            <a:srgbClr val="FFFFFF"/>
          </a:solidFill>
        </p:spPr>
        <p:txBody>
          <a:bodyPr wrap="none" lIns="0" tIns="0" rIns="0" bIns="0">
            <a:noAutofit/>
          </a:bodyPr>
          <a:lstStyle/>
          <a:p>
            <a:pPr indent="0">
              <a:defRPr sz="900" b="1">
                <a:solidFill>
                  <a:srgbClr val="251E26"/>
                </a:solidFill>
                <a:latin typeface="Arial"/>
              </a:defRPr>
            </a:pPr>
            <a:r>
              <a:t>21年10月</a:t>
            </a:r>
          </a:p>
        </p:txBody>
      </p:sp>
      <p:sp>
        <p:nvSpPr>
          <p:cNvPr id="7" name="矩形 6">
            <a:extLst>
              <a:ext uri="{FF2B5EF4-FFF2-40B4-BE49-F238E27FC236}">
                <a16:creationId xmlns:a16="http://schemas.microsoft.com/office/drawing/2014/main" id="{2A0089DE-6B19-D14B-5B31-0690202C36DB}"/>
              </a:ext>
            </a:extLst>
          </p:cNvPr>
          <p:cNvSpPr/>
          <p:nvPr/>
        </p:nvSpPr>
        <p:spPr>
          <a:xfrm>
            <a:off x="5093208" y="5193792"/>
            <a:ext cx="405384" cy="106680"/>
          </a:xfrm>
          <a:prstGeom prst="rect">
            <a:avLst/>
          </a:prstGeom>
          <a:solidFill>
            <a:srgbClr val="FFFFFF"/>
          </a:solidFill>
        </p:spPr>
        <p:txBody>
          <a:bodyPr wrap="none" lIns="0" tIns="0" rIns="0" bIns="0">
            <a:noAutofit/>
          </a:bodyPr>
          <a:lstStyle/>
          <a:p>
            <a:pPr indent="0">
              <a:defRPr sz="900" b="1">
                <a:latin typeface="Arial"/>
              </a:defRPr>
            </a:pPr>
            <a:r>
              <a:t>21年11月</a:t>
            </a:r>
          </a:p>
        </p:txBody>
      </p:sp>
      <p:sp>
        <p:nvSpPr>
          <p:cNvPr id="8" name="矩形 7">
            <a:extLst>
              <a:ext uri="{FF2B5EF4-FFF2-40B4-BE49-F238E27FC236}">
                <a16:creationId xmlns:a16="http://schemas.microsoft.com/office/drawing/2014/main" id="{5C556038-9FCA-5D4C-E488-DF6160A3F0C0}"/>
              </a:ext>
            </a:extLst>
          </p:cNvPr>
          <p:cNvSpPr/>
          <p:nvPr/>
        </p:nvSpPr>
        <p:spPr>
          <a:xfrm>
            <a:off x="5699760" y="5193792"/>
            <a:ext cx="414528" cy="118872"/>
          </a:xfrm>
          <a:prstGeom prst="rect">
            <a:avLst/>
          </a:prstGeom>
          <a:solidFill>
            <a:srgbClr val="FFFFFF"/>
          </a:solidFill>
        </p:spPr>
        <p:txBody>
          <a:bodyPr wrap="none" lIns="0" tIns="0" rIns="0" bIns="0">
            <a:noAutofit/>
          </a:bodyPr>
          <a:lstStyle/>
          <a:p>
            <a:pPr indent="0">
              <a:defRPr sz="900" b="1">
                <a:latin typeface="Arial"/>
              </a:defRPr>
            </a:pPr>
            <a:r>
              <a:t>21年12月</a:t>
            </a:r>
          </a:p>
        </p:txBody>
      </p:sp>
      <p:sp>
        <p:nvSpPr>
          <p:cNvPr id="13" name="矩形 12">
            <a:extLst>
              <a:ext uri="{FF2B5EF4-FFF2-40B4-BE49-F238E27FC236}">
                <a16:creationId xmlns:a16="http://schemas.microsoft.com/office/drawing/2014/main" id="{31FF1480-079A-C24B-8D41-304485493723}"/>
              </a:ext>
            </a:extLst>
          </p:cNvPr>
          <p:cNvSpPr/>
          <p:nvPr/>
        </p:nvSpPr>
        <p:spPr>
          <a:xfrm>
            <a:off x="6324600" y="5193792"/>
            <a:ext cx="368808" cy="112776"/>
          </a:xfrm>
          <a:prstGeom prst="rect">
            <a:avLst/>
          </a:prstGeom>
          <a:solidFill>
            <a:srgbClr val="FFFFFF"/>
          </a:solidFill>
        </p:spPr>
        <p:txBody>
          <a:bodyPr wrap="none" lIns="0" tIns="0" rIns="0" bIns="0">
            <a:noAutofit/>
          </a:bodyPr>
          <a:lstStyle/>
          <a:p>
            <a:pPr indent="0">
              <a:defRPr sz="900" b="1">
                <a:latin typeface="Arial"/>
              </a:defRPr>
            </a:pPr>
            <a:r>
              <a:t>22年1月</a:t>
            </a:r>
          </a:p>
        </p:txBody>
      </p:sp>
      <p:sp>
        <p:nvSpPr>
          <p:cNvPr id="16" name="矩形 15">
            <a:extLst>
              <a:ext uri="{FF2B5EF4-FFF2-40B4-BE49-F238E27FC236}">
                <a16:creationId xmlns:a16="http://schemas.microsoft.com/office/drawing/2014/main" id="{13618CB2-CD01-7BBD-2307-A7C0E0AD5ED1}"/>
              </a:ext>
            </a:extLst>
          </p:cNvPr>
          <p:cNvSpPr/>
          <p:nvPr/>
        </p:nvSpPr>
        <p:spPr>
          <a:xfrm>
            <a:off x="6922008" y="5193792"/>
            <a:ext cx="441960" cy="124968"/>
          </a:xfrm>
          <a:prstGeom prst="rect">
            <a:avLst/>
          </a:prstGeom>
          <a:solidFill>
            <a:srgbClr val="FFFFFF"/>
          </a:solidFill>
        </p:spPr>
        <p:txBody>
          <a:bodyPr wrap="none" lIns="0" tIns="0" rIns="0" bIns="0">
            <a:noAutofit/>
          </a:bodyPr>
          <a:lstStyle/>
          <a:p>
            <a:pPr indent="0" algn="ctr">
              <a:defRPr sz="900" b="1">
                <a:latin typeface="Arial"/>
              </a:defRPr>
            </a:pPr>
            <a:r>
              <a:t>22年2月</a:t>
            </a:r>
          </a:p>
        </p:txBody>
      </p:sp>
      <p:sp>
        <p:nvSpPr>
          <p:cNvPr id="17" name="矩形 16">
            <a:extLst>
              <a:ext uri="{FF2B5EF4-FFF2-40B4-BE49-F238E27FC236}">
                <a16:creationId xmlns:a16="http://schemas.microsoft.com/office/drawing/2014/main" id="{E98E0202-CEA2-52DC-F082-C49A1B61AF46}"/>
              </a:ext>
            </a:extLst>
          </p:cNvPr>
          <p:cNvSpPr/>
          <p:nvPr/>
        </p:nvSpPr>
        <p:spPr>
          <a:xfrm>
            <a:off x="7565136" y="5187696"/>
            <a:ext cx="411480" cy="118872"/>
          </a:xfrm>
          <a:prstGeom prst="rect">
            <a:avLst/>
          </a:prstGeom>
          <a:solidFill>
            <a:srgbClr val="FFFFFF"/>
          </a:solidFill>
        </p:spPr>
        <p:txBody>
          <a:bodyPr wrap="none" lIns="0" tIns="0" rIns="0" bIns="0">
            <a:noAutofit/>
          </a:bodyPr>
          <a:lstStyle/>
          <a:p>
            <a:pPr indent="0">
              <a:defRPr sz="900" b="1">
                <a:latin typeface="Arial"/>
              </a:defRPr>
            </a:pPr>
            <a:r>
              <a:t>22年3月</a:t>
            </a:r>
          </a:p>
        </p:txBody>
      </p:sp>
      <p:sp>
        <p:nvSpPr>
          <p:cNvPr id="18" name="矩形 17">
            <a:extLst>
              <a:ext uri="{FF2B5EF4-FFF2-40B4-BE49-F238E27FC236}">
                <a16:creationId xmlns:a16="http://schemas.microsoft.com/office/drawing/2014/main" id="{067CB4B1-6760-5A17-1DAC-C4CF227361CF}"/>
              </a:ext>
            </a:extLst>
          </p:cNvPr>
          <p:cNvSpPr/>
          <p:nvPr/>
        </p:nvSpPr>
        <p:spPr>
          <a:xfrm>
            <a:off x="8186928" y="5193792"/>
            <a:ext cx="374904" cy="106680"/>
          </a:xfrm>
          <a:prstGeom prst="rect">
            <a:avLst/>
          </a:prstGeom>
          <a:solidFill>
            <a:srgbClr val="FFFFFF"/>
          </a:solidFill>
        </p:spPr>
        <p:txBody>
          <a:bodyPr wrap="none" lIns="0" tIns="0" rIns="0" bIns="0">
            <a:noAutofit/>
          </a:bodyPr>
          <a:lstStyle/>
          <a:p>
            <a:pPr indent="0" algn="r">
              <a:defRPr sz="900" b="1">
                <a:latin typeface="Arial"/>
              </a:defRPr>
            </a:pPr>
            <a:r>
              <a:t>22年4月</a:t>
            </a:r>
          </a:p>
        </p:txBody>
      </p:sp>
      <p:sp>
        <p:nvSpPr>
          <p:cNvPr id="19" name="矩形 18">
            <a:extLst>
              <a:ext uri="{FF2B5EF4-FFF2-40B4-BE49-F238E27FC236}">
                <a16:creationId xmlns:a16="http://schemas.microsoft.com/office/drawing/2014/main" id="{783772D9-1B8F-29C0-8FE1-D6773D4C64C5}"/>
              </a:ext>
            </a:extLst>
          </p:cNvPr>
          <p:cNvSpPr/>
          <p:nvPr/>
        </p:nvSpPr>
        <p:spPr>
          <a:xfrm>
            <a:off x="8784336" y="5202936"/>
            <a:ext cx="423672" cy="97536"/>
          </a:xfrm>
          <a:prstGeom prst="rect">
            <a:avLst/>
          </a:prstGeom>
          <a:solidFill>
            <a:srgbClr val="FFFFFF"/>
          </a:solidFill>
        </p:spPr>
        <p:txBody>
          <a:bodyPr wrap="none" lIns="0" tIns="0" rIns="0" bIns="0">
            <a:noAutofit/>
          </a:bodyPr>
          <a:lstStyle/>
          <a:p>
            <a:pPr indent="0" algn="r">
              <a:defRPr sz="900" b="1">
                <a:latin typeface="Arial"/>
              </a:defRPr>
            </a:pPr>
            <a:r>
              <a:t>22年5月</a:t>
            </a:r>
          </a:p>
        </p:txBody>
      </p:sp>
      <p:sp>
        <p:nvSpPr>
          <p:cNvPr id="20" name="矩形 19">
            <a:extLst>
              <a:ext uri="{FF2B5EF4-FFF2-40B4-BE49-F238E27FC236}">
                <a16:creationId xmlns:a16="http://schemas.microsoft.com/office/drawing/2014/main" id="{B2DF2965-EFF6-78A8-697E-F528928ED80B}"/>
              </a:ext>
            </a:extLst>
          </p:cNvPr>
          <p:cNvSpPr/>
          <p:nvPr/>
        </p:nvSpPr>
        <p:spPr>
          <a:xfrm>
            <a:off x="9415272" y="5193792"/>
            <a:ext cx="396240" cy="124968"/>
          </a:xfrm>
          <a:prstGeom prst="rect">
            <a:avLst/>
          </a:prstGeom>
          <a:solidFill>
            <a:srgbClr val="FFFFFF"/>
          </a:solidFill>
        </p:spPr>
        <p:txBody>
          <a:bodyPr wrap="none" lIns="0" tIns="0" rIns="0" bIns="0">
            <a:noAutofit/>
          </a:bodyPr>
          <a:lstStyle/>
          <a:p>
            <a:pPr indent="0" algn="r">
              <a:defRPr sz="900" b="1">
                <a:latin typeface="Arial"/>
              </a:defRPr>
            </a:pPr>
            <a:r>
              <a:t>22年6月</a:t>
            </a:r>
          </a:p>
        </p:txBody>
      </p:sp>
      <p:sp>
        <p:nvSpPr>
          <p:cNvPr id="21" name="矩形 20">
            <a:extLst>
              <a:ext uri="{FF2B5EF4-FFF2-40B4-BE49-F238E27FC236}">
                <a16:creationId xmlns:a16="http://schemas.microsoft.com/office/drawing/2014/main" id="{46196EC1-93B8-D3E9-8BA2-47A6DA5588BD}"/>
              </a:ext>
            </a:extLst>
          </p:cNvPr>
          <p:cNvSpPr/>
          <p:nvPr/>
        </p:nvSpPr>
        <p:spPr>
          <a:xfrm>
            <a:off x="10046208" y="5196840"/>
            <a:ext cx="350520" cy="100584"/>
          </a:xfrm>
          <a:prstGeom prst="rect">
            <a:avLst/>
          </a:prstGeom>
          <a:solidFill>
            <a:srgbClr val="FFFFFF"/>
          </a:solidFill>
        </p:spPr>
        <p:txBody>
          <a:bodyPr wrap="none" lIns="0" tIns="0" rIns="0" bIns="0">
            <a:noAutofit/>
          </a:bodyPr>
          <a:lstStyle/>
          <a:p>
            <a:pPr indent="0" algn="r">
              <a:defRPr sz="900" b="1">
                <a:solidFill>
                  <a:srgbClr val="181817"/>
                </a:solidFill>
                <a:latin typeface="Arial"/>
              </a:defRPr>
            </a:pPr>
            <a:r>
              <a:t>22年7月</a:t>
            </a:r>
          </a:p>
        </p:txBody>
      </p:sp>
      <p:sp>
        <p:nvSpPr>
          <p:cNvPr id="22" name="矩形 21">
            <a:extLst>
              <a:ext uri="{FF2B5EF4-FFF2-40B4-BE49-F238E27FC236}">
                <a16:creationId xmlns:a16="http://schemas.microsoft.com/office/drawing/2014/main" id="{EDB46D5A-D76A-6677-D467-458B7DA8B740}"/>
              </a:ext>
            </a:extLst>
          </p:cNvPr>
          <p:cNvSpPr/>
          <p:nvPr/>
        </p:nvSpPr>
        <p:spPr>
          <a:xfrm>
            <a:off x="10613136" y="5187696"/>
            <a:ext cx="435864" cy="131064"/>
          </a:xfrm>
          <a:prstGeom prst="rect">
            <a:avLst/>
          </a:prstGeom>
          <a:solidFill>
            <a:srgbClr val="FFFFFF"/>
          </a:solidFill>
        </p:spPr>
        <p:txBody>
          <a:bodyPr wrap="none" lIns="0" tIns="0" rIns="0" bIns="0">
            <a:noAutofit/>
          </a:bodyPr>
          <a:lstStyle/>
          <a:p>
            <a:pPr indent="0">
              <a:defRPr sz="900" b="1">
                <a:latin typeface="Arial"/>
              </a:defRPr>
            </a:pPr>
            <a:r>
              <a:t>22年8月</a:t>
            </a:r>
          </a:p>
        </p:txBody>
      </p:sp>
      <p:sp>
        <p:nvSpPr>
          <p:cNvPr id="23" name="矩形 22">
            <a:extLst>
              <a:ext uri="{FF2B5EF4-FFF2-40B4-BE49-F238E27FC236}">
                <a16:creationId xmlns:a16="http://schemas.microsoft.com/office/drawing/2014/main" id="{3FE2BEB3-2C58-F2D2-2478-AC8804FD202F}"/>
              </a:ext>
            </a:extLst>
          </p:cNvPr>
          <p:cNvSpPr/>
          <p:nvPr/>
        </p:nvSpPr>
        <p:spPr>
          <a:xfrm>
            <a:off x="11228832" y="5193792"/>
            <a:ext cx="402336" cy="128016"/>
          </a:xfrm>
          <a:prstGeom prst="rect">
            <a:avLst/>
          </a:prstGeom>
          <a:solidFill>
            <a:srgbClr val="FFFFFF"/>
          </a:solidFill>
        </p:spPr>
        <p:txBody>
          <a:bodyPr wrap="none" lIns="0" tIns="0" rIns="0" bIns="0">
            <a:noAutofit/>
          </a:bodyPr>
          <a:lstStyle/>
          <a:p>
            <a:pPr indent="0">
              <a:defRPr sz="900" b="1">
                <a:latin typeface="Arial"/>
              </a:defRPr>
            </a:pPr>
            <a:r>
              <a:t>22年9月</a:t>
            </a:r>
          </a:p>
        </p:txBody>
      </p:sp>
      <p:sp>
        <p:nvSpPr>
          <p:cNvPr id="24" name="矩形 23">
            <a:extLst>
              <a:ext uri="{FF2B5EF4-FFF2-40B4-BE49-F238E27FC236}">
                <a16:creationId xmlns:a16="http://schemas.microsoft.com/office/drawing/2014/main" id="{4A10C41D-7B24-E431-81C8-089B7F4E3833}"/>
              </a:ext>
            </a:extLst>
          </p:cNvPr>
          <p:cNvSpPr/>
          <p:nvPr/>
        </p:nvSpPr>
        <p:spPr>
          <a:xfrm>
            <a:off x="3776472" y="5404104"/>
            <a:ext cx="560832" cy="97536"/>
          </a:xfrm>
          <a:prstGeom prst="rect">
            <a:avLst/>
          </a:prstGeom>
          <a:noFill/>
        </p:spPr>
        <p:txBody>
          <a:bodyPr wrap="none" lIns="0" tIns="0" rIns="0" bIns="0">
            <a:noAutofit/>
          </a:bodyPr>
          <a:lstStyle/>
          <a:p>
            <a:pPr indent="0">
              <a:defRPr sz="800">
                <a:solidFill>
                  <a:srgbClr val="352A3A"/>
                </a:solidFill>
                <a:latin typeface="Arial"/>
              </a:defRPr>
            </a:pPr>
            <a:r>
              <a:t>阿巴拉契亚</a:t>
            </a:r>
          </a:p>
        </p:txBody>
      </p:sp>
      <p:sp>
        <p:nvSpPr>
          <p:cNvPr id="25" name="矩形 24">
            <a:extLst>
              <a:ext uri="{FF2B5EF4-FFF2-40B4-BE49-F238E27FC236}">
                <a16:creationId xmlns:a16="http://schemas.microsoft.com/office/drawing/2014/main" id="{A37FFCEF-567F-7012-C31C-56BA29F2B7EE}"/>
              </a:ext>
            </a:extLst>
          </p:cNvPr>
          <p:cNvSpPr/>
          <p:nvPr/>
        </p:nvSpPr>
        <p:spPr>
          <a:xfrm>
            <a:off x="3782568" y="5529072"/>
            <a:ext cx="478536" cy="115824"/>
          </a:xfrm>
          <a:prstGeom prst="rect">
            <a:avLst/>
          </a:prstGeom>
          <a:noFill/>
        </p:spPr>
        <p:txBody>
          <a:bodyPr wrap="none" lIns="0" tIns="0" rIns="0" bIns="0">
            <a:noAutofit/>
          </a:bodyPr>
          <a:lstStyle/>
          <a:p>
            <a:pPr indent="0">
              <a:defRPr sz="800">
                <a:solidFill>
                  <a:srgbClr val="251E26"/>
                </a:solidFill>
                <a:latin typeface="Arial"/>
              </a:defRPr>
            </a:pPr>
            <a:r>
              <a:t>美国其他地区</a:t>
            </a:r>
          </a:p>
        </p:txBody>
      </p:sp>
      <p:sp>
        <p:nvSpPr>
          <p:cNvPr id="26" name="矩形 25">
            <a:extLst>
              <a:ext uri="{FF2B5EF4-FFF2-40B4-BE49-F238E27FC236}">
                <a16:creationId xmlns:a16="http://schemas.microsoft.com/office/drawing/2014/main" id="{EDFD093D-3CC3-2030-D1AE-C9201C3855A8}"/>
              </a:ext>
            </a:extLst>
          </p:cNvPr>
          <p:cNvSpPr/>
          <p:nvPr/>
        </p:nvSpPr>
        <p:spPr>
          <a:xfrm>
            <a:off x="3773424" y="5678424"/>
            <a:ext cx="466344" cy="118872"/>
          </a:xfrm>
          <a:prstGeom prst="rect">
            <a:avLst/>
          </a:prstGeom>
          <a:noFill/>
        </p:spPr>
        <p:txBody>
          <a:bodyPr wrap="none" lIns="0" tIns="0" rIns="0" bIns="0">
            <a:noAutofit/>
          </a:bodyPr>
          <a:lstStyle/>
          <a:p>
            <a:pPr indent="0">
              <a:defRPr sz="1000">
                <a:solidFill>
                  <a:srgbClr val="352A3A"/>
                </a:solidFill>
                <a:latin typeface="Arial"/>
              </a:defRPr>
            </a:pPr>
            <a:r>
              <a:t>二叠纪盆地</a:t>
            </a:r>
          </a:p>
        </p:txBody>
      </p:sp>
      <p:sp>
        <p:nvSpPr>
          <p:cNvPr id="27" name="矩形 26">
            <a:extLst>
              <a:ext uri="{FF2B5EF4-FFF2-40B4-BE49-F238E27FC236}">
                <a16:creationId xmlns:a16="http://schemas.microsoft.com/office/drawing/2014/main" id="{F92DFCD4-027B-4473-4781-7B1C3DF2F05A}"/>
              </a:ext>
            </a:extLst>
          </p:cNvPr>
          <p:cNvSpPr/>
          <p:nvPr/>
        </p:nvSpPr>
        <p:spPr>
          <a:xfrm>
            <a:off x="3776472" y="5812536"/>
            <a:ext cx="512064" cy="109728"/>
          </a:xfrm>
          <a:prstGeom prst="rect">
            <a:avLst/>
          </a:prstGeom>
          <a:noFill/>
        </p:spPr>
        <p:txBody>
          <a:bodyPr wrap="none" lIns="0" tIns="0" rIns="0" bIns="0">
            <a:noAutofit/>
          </a:bodyPr>
          <a:lstStyle/>
          <a:p>
            <a:pPr indent="0" algn="just">
              <a:defRPr sz="900" b="1">
                <a:solidFill>
                  <a:srgbClr val="352A3A"/>
                </a:solidFill>
                <a:latin typeface="Arial"/>
              </a:defRPr>
            </a:pPr>
            <a:r>
              <a:t>路易斯安那州</a:t>
            </a:r>
          </a:p>
        </p:txBody>
      </p:sp>
      <p:sp>
        <p:nvSpPr>
          <p:cNvPr id="28" name="矩形 27">
            <a:extLst>
              <a:ext uri="{FF2B5EF4-FFF2-40B4-BE49-F238E27FC236}">
                <a16:creationId xmlns:a16="http://schemas.microsoft.com/office/drawing/2014/main" id="{46CFCFD9-12B8-F033-9142-64B1FC9CDF67}"/>
              </a:ext>
            </a:extLst>
          </p:cNvPr>
          <p:cNvSpPr/>
          <p:nvPr/>
        </p:nvSpPr>
        <p:spPr>
          <a:xfrm>
            <a:off x="3776472" y="5964936"/>
            <a:ext cx="539496" cy="115824"/>
          </a:xfrm>
          <a:prstGeom prst="rect">
            <a:avLst/>
          </a:prstGeom>
          <a:noFill/>
        </p:spPr>
        <p:txBody>
          <a:bodyPr wrap="none" lIns="0" tIns="0" rIns="0" bIns="0">
            <a:noAutofit/>
          </a:bodyPr>
          <a:lstStyle/>
          <a:p>
            <a:pPr indent="0">
              <a:defRPr sz="800">
                <a:solidFill>
                  <a:srgbClr val="352A3A"/>
                </a:solidFill>
                <a:latin typeface="Arial"/>
              </a:defRPr>
            </a:pPr>
            <a:r>
              <a:t>俄克拉荷马州</a:t>
            </a:r>
          </a:p>
        </p:txBody>
      </p:sp>
      <p:sp>
        <p:nvSpPr>
          <p:cNvPr id="29" name="矩形 28">
            <a:extLst>
              <a:ext uri="{FF2B5EF4-FFF2-40B4-BE49-F238E27FC236}">
                <a16:creationId xmlns:a16="http://schemas.microsoft.com/office/drawing/2014/main" id="{45D5A936-054B-36CA-ECB0-5F29FDC13C98}"/>
              </a:ext>
            </a:extLst>
          </p:cNvPr>
          <p:cNvSpPr/>
          <p:nvPr/>
        </p:nvSpPr>
        <p:spPr>
          <a:xfrm>
            <a:off x="3776472" y="6102096"/>
            <a:ext cx="173736" cy="91440"/>
          </a:xfrm>
          <a:prstGeom prst="rect">
            <a:avLst/>
          </a:prstGeom>
          <a:noFill/>
        </p:spPr>
        <p:txBody>
          <a:bodyPr wrap="none" lIns="0" tIns="0" rIns="0" bIns="0">
            <a:noAutofit/>
          </a:bodyPr>
          <a:lstStyle/>
          <a:p>
            <a:pPr indent="0">
              <a:defRPr sz="900">
                <a:solidFill>
                  <a:srgbClr val="352A3A"/>
                </a:solidFill>
                <a:latin typeface="Arial"/>
              </a:defRPr>
            </a:pPr>
            <a:r>
              <a:t>DJ</a:t>
            </a:r>
          </a:p>
        </p:txBody>
      </p:sp>
      <p:sp>
        <p:nvSpPr>
          <p:cNvPr id="30" name="矩形 29">
            <a:extLst>
              <a:ext uri="{FF2B5EF4-FFF2-40B4-BE49-F238E27FC236}">
                <a16:creationId xmlns:a16="http://schemas.microsoft.com/office/drawing/2014/main" id="{3CE8DB60-C52D-5665-A2BD-0F4344A508C0}"/>
              </a:ext>
            </a:extLst>
          </p:cNvPr>
          <p:cNvSpPr/>
          <p:nvPr/>
        </p:nvSpPr>
        <p:spPr>
          <a:xfrm>
            <a:off x="3782568" y="6242304"/>
            <a:ext cx="277368" cy="109728"/>
          </a:xfrm>
          <a:prstGeom prst="rect">
            <a:avLst/>
          </a:prstGeom>
          <a:noFill/>
        </p:spPr>
        <p:txBody>
          <a:bodyPr wrap="none" lIns="0" tIns="0" rIns="0" bIns="0">
            <a:noAutofit/>
          </a:bodyPr>
          <a:lstStyle/>
          <a:p>
            <a:pPr indent="0">
              <a:defRPr sz="900">
                <a:solidFill>
                  <a:srgbClr val="3F3C3E"/>
                </a:solidFill>
                <a:latin typeface="Arial"/>
              </a:defRPr>
            </a:pPr>
            <a:r>
              <a:t>墨西哥湾</a:t>
            </a:r>
          </a:p>
        </p:txBody>
      </p:sp>
      <p:sp>
        <p:nvSpPr>
          <p:cNvPr id="31" name="矩形 30">
            <a:extLst>
              <a:ext uri="{FF2B5EF4-FFF2-40B4-BE49-F238E27FC236}">
                <a16:creationId xmlns:a16="http://schemas.microsoft.com/office/drawing/2014/main" id="{1E89C784-3D59-6859-DDD1-C24ED24147CE}"/>
              </a:ext>
            </a:extLst>
          </p:cNvPr>
          <p:cNvSpPr/>
          <p:nvPr/>
        </p:nvSpPr>
        <p:spPr>
          <a:xfrm>
            <a:off x="3776472" y="6385560"/>
            <a:ext cx="414528" cy="106680"/>
          </a:xfrm>
          <a:prstGeom prst="rect">
            <a:avLst/>
          </a:prstGeom>
          <a:noFill/>
        </p:spPr>
        <p:txBody>
          <a:bodyPr wrap="none" lIns="0" tIns="0" rIns="0" bIns="0">
            <a:noAutofit/>
          </a:bodyPr>
          <a:lstStyle/>
          <a:p>
            <a:pPr indent="0">
              <a:defRPr sz="800">
                <a:solidFill>
                  <a:srgbClr val="251E26"/>
                </a:solidFill>
                <a:latin typeface="Arial"/>
              </a:defRPr>
            </a:pPr>
            <a:r>
              <a:t>巴肯</a:t>
            </a:r>
          </a:p>
        </p:txBody>
      </p:sp>
      <p:sp>
        <p:nvSpPr>
          <p:cNvPr id="32" name="矩形 31">
            <a:extLst>
              <a:ext uri="{FF2B5EF4-FFF2-40B4-BE49-F238E27FC236}">
                <a16:creationId xmlns:a16="http://schemas.microsoft.com/office/drawing/2014/main" id="{14402FCD-836A-DBD7-5CD2-B3AF666B43F2}"/>
              </a:ext>
            </a:extLst>
          </p:cNvPr>
          <p:cNvSpPr/>
          <p:nvPr/>
        </p:nvSpPr>
        <p:spPr>
          <a:xfrm>
            <a:off x="3767328" y="6519672"/>
            <a:ext cx="509016" cy="103632"/>
          </a:xfrm>
          <a:prstGeom prst="rect">
            <a:avLst/>
          </a:prstGeom>
          <a:noFill/>
        </p:spPr>
        <p:txBody>
          <a:bodyPr wrap="none" lIns="0" tIns="0" rIns="0" bIns="0">
            <a:noAutofit/>
          </a:bodyPr>
          <a:lstStyle/>
          <a:p>
            <a:pPr indent="0">
              <a:defRPr sz="800">
                <a:solidFill>
                  <a:srgbClr val="3F3C3E"/>
                </a:solidFill>
                <a:latin typeface="Arial"/>
              </a:defRPr>
            </a:pPr>
            <a:r>
              <a:t>美国本土48州</a:t>
            </a:r>
          </a:p>
        </p:txBody>
      </p:sp>
    </p:spTree>
    <p:extLst>
      <p:ext uri="{BB962C8B-B14F-4D97-AF65-F5344CB8AC3E}">
        <p14:creationId xmlns:p14="http://schemas.microsoft.com/office/powerpoint/2010/main" val="249769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12</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开发中的液化天然气项目——各项目盈亏平衡成本</a:t>
            </a:r>
          </a:p>
          <a:p>
            <a:pPr lvl="0">
              <a:defRPr sz="900">
                <a:solidFill>
                  <a:srgbClr val="000000"/>
                </a:solidFill>
                <a:latin typeface="Georgia" panose="02040502050405020303" pitchFamily="18" charset="0"/>
                <a:ea typeface="Source Sans Pro SemiBold" panose="020B0603030403020204" pitchFamily="34" charset="0"/>
              </a:defRPr>
            </a:pPr>
            <a:r>
              <a:t>（价格以美元/千立方英尺计，当前现货价格约为20-30美元/千立方英尺或更高）</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液化天然气价格上涨使越来越多的新液化天然气项目在经济上可行</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在过去几个月里，欧洲一直承受着天然气价格上涨的压力。虽然部分反映了市场的高度恐慌，但价格上涨也部分反映了液化、运输和再气化液化天然气相较于更便宜的俄罗斯管道天然气更高的成本。价格上涨也反映了欧洲在现货市场为转运合同液化天然气并与亚洲其他竞标者竞争而不得不支付的溢价。</a:t>
            </a:r>
          </a:p>
          <a:p>
            <a:r>
              <a:t>然而，尽管价格上涨在欧洲造成了一些经济困难，但另一方面，价格上涨确保了新供应的持续入市。更高的价格激励商品生产商生产更多，因为他们实际上是在印钞——并使原本无利可图、盈亏平衡成本较高的项目变得有利可图。鉴于目前高企的价格水平，所有正在开发和考虑中的项目都沿着成本曲线实现了盈利。</a:t>
            </a:r>
          </a:p>
        </p:txBody>
      </p:sp>
      <p:sp>
        <p:nvSpPr>
          <p:cNvPr id="12" name="Content Placeholder 3">
            <a:extLst>
              <a:ext uri="{FF2B5EF4-FFF2-40B4-BE49-F238E27FC236}">
                <a16:creationId xmlns:a16="http://schemas.microsoft.com/office/drawing/2014/main" id="{D2995231-11B5-8BF6-9F77-F2803AD8E546}"/>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pic>
        <p:nvPicPr>
          <p:cNvPr id="3" name="图片 2">
            <a:extLst>
              <a:ext uri="{FF2B5EF4-FFF2-40B4-BE49-F238E27FC236}">
                <a16:creationId xmlns:a16="http://schemas.microsoft.com/office/drawing/2014/main" id="{147CCD15-19D4-8CEA-7ECA-43EACACDFD59}"/>
              </a:ext>
            </a:extLst>
          </p:cNvPr>
          <p:cNvPicPr>
            <a:picLocks noChangeAspect="1"/>
          </p:cNvPicPr>
          <p:nvPr/>
        </p:nvPicPr>
        <p:blipFill>
          <a:blip r:embed="rId2"/>
          <a:stretch>
            <a:fillRect/>
          </a:stretch>
        </p:blipFill>
        <p:spPr>
          <a:xfrm>
            <a:off x="3590544" y="2228088"/>
            <a:ext cx="8107680" cy="4562856"/>
          </a:xfrm>
          <a:prstGeom prst="rect">
            <a:avLst/>
          </a:prstGeom>
        </p:spPr>
      </p:pic>
      <p:sp>
        <p:nvSpPr>
          <p:cNvPr id="4" name="矩形 3">
            <a:extLst>
              <a:ext uri="{FF2B5EF4-FFF2-40B4-BE49-F238E27FC236}">
                <a16:creationId xmlns:a16="http://schemas.microsoft.com/office/drawing/2014/main" id="{7C2E51C6-2539-23A5-5780-085C64CC9D30}"/>
              </a:ext>
            </a:extLst>
          </p:cNvPr>
          <p:cNvSpPr/>
          <p:nvPr/>
        </p:nvSpPr>
        <p:spPr>
          <a:xfrm>
            <a:off x="3721608" y="2968752"/>
            <a:ext cx="274320" cy="2822448"/>
          </a:xfrm>
          <a:prstGeom prst="rect">
            <a:avLst/>
          </a:prstGeom>
          <a:solidFill>
            <a:srgbClr val="FFFFFF"/>
          </a:solidFill>
        </p:spPr>
        <p:txBody>
          <a:bodyPr vert="vert270" wrap="none" lIns="0" tIns="0" rIns="0" bIns="0">
            <a:noAutofit/>
          </a:bodyPr>
          <a:lstStyle/>
          <a:p>
            <a:pPr indent="0">
              <a:defRPr sz="1200">
                <a:latin typeface="Arial"/>
              </a:defRPr>
            </a:pPr>
            <a:r>
              <a:t>商业盈亏平衡（美元/千立方英尺）</a:t>
            </a:r>
          </a:p>
        </p:txBody>
      </p:sp>
      <p:sp>
        <p:nvSpPr>
          <p:cNvPr id="6" name="矩形 5">
            <a:extLst>
              <a:ext uri="{FF2B5EF4-FFF2-40B4-BE49-F238E27FC236}">
                <a16:creationId xmlns:a16="http://schemas.microsoft.com/office/drawing/2014/main" id="{CE15FBF4-8142-51A9-47B8-172B4F0DAC74}"/>
              </a:ext>
            </a:extLst>
          </p:cNvPr>
          <p:cNvSpPr/>
          <p:nvPr/>
        </p:nvSpPr>
        <p:spPr>
          <a:xfrm>
            <a:off x="10317480" y="2538984"/>
            <a:ext cx="490728" cy="185928"/>
          </a:xfrm>
          <a:prstGeom prst="rect">
            <a:avLst/>
          </a:prstGeom>
          <a:solidFill>
            <a:srgbClr val="FFFFFF"/>
          </a:solidFill>
        </p:spPr>
        <p:txBody>
          <a:bodyPr wrap="none" lIns="0" tIns="0" rIns="0" bIns="0">
            <a:noAutofit/>
          </a:bodyPr>
          <a:lstStyle/>
          <a:p>
            <a:pPr indent="0" algn="r">
              <a:defRPr sz="900">
                <a:solidFill>
                  <a:srgbClr val="251E26"/>
                </a:solidFill>
                <a:latin typeface="Arial"/>
              </a:defRPr>
            </a:pPr>
            <a:r>
              <a:t>序曲</a:t>
            </a:r>
          </a:p>
        </p:txBody>
      </p:sp>
      <p:sp>
        <p:nvSpPr>
          <p:cNvPr id="7" name="矩形 6">
            <a:extLst>
              <a:ext uri="{FF2B5EF4-FFF2-40B4-BE49-F238E27FC236}">
                <a16:creationId xmlns:a16="http://schemas.microsoft.com/office/drawing/2014/main" id="{E1E0DA01-777E-D1B9-47C0-C3F52970D964}"/>
              </a:ext>
            </a:extLst>
          </p:cNvPr>
          <p:cNvSpPr/>
          <p:nvPr/>
        </p:nvSpPr>
        <p:spPr>
          <a:xfrm>
            <a:off x="10219944" y="3648456"/>
            <a:ext cx="664464" cy="134112"/>
          </a:xfrm>
          <a:prstGeom prst="rect">
            <a:avLst/>
          </a:prstGeom>
          <a:solidFill>
            <a:srgbClr val="FFFFFF"/>
          </a:solidFill>
        </p:spPr>
        <p:txBody>
          <a:bodyPr wrap="none" lIns="0" tIns="0" rIns="0" bIns="0">
            <a:noAutofit/>
          </a:bodyPr>
          <a:lstStyle/>
          <a:p>
            <a:pPr indent="0" algn="r">
              <a:defRPr sz="900">
                <a:solidFill>
                  <a:srgbClr val="181817"/>
                </a:solidFill>
                <a:latin typeface="Arial"/>
              </a:defRPr>
            </a:pPr>
            <a:r>
              <a:t>阿巴迪液化天然气</a:t>
            </a:r>
          </a:p>
        </p:txBody>
      </p:sp>
      <p:sp>
        <p:nvSpPr>
          <p:cNvPr id="13" name="矩形 12">
            <a:extLst>
              <a:ext uri="{FF2B5EF4-FFF2-40B4-BE49-F238E27FC236}">
                <a16:creationId xmlns:a16="http://schemas.microsoft.com/office/drawing/2014/main" id="{B6B2725D-5A65-415F-E5A8-728C87C0D839}"/>
              </a:ext>
            </a:extLst>
          </p:cNvPr>
          <p:cNvSpPr/>
          <p:nvPr/>
        </p:nvSpPr>
        <p:spPr>
          <a:xfrm>
            <a:off x="10104120" y="3864864"/>
            <a:ext cx="1158240" cy="137160"/>
          </a:xfrm>
          <a:prstGeom prst="rect">
            <a:avLst/>
          </a:prstGeom>
          <a:solidFill>
            <a:srgbClr val="FFFFFF"/>
          </a:solidFill>
        </p:spPr>
        <p:txBody>
          <a:bodyPr wrap="none" lIns="0" tIns="0" rIns="0" bIns="0">
            <a:noAutofit/>
          </a:bodyPr>
          <a:lstStyle/>
          <a:p>
            <a:pPr indent="0">
              <a:defRPr sz="900">
                <a:solidFill>
                  <a:srgbClr val="251E26"/>
                </a:solidFill>
                <a:latin typeface="Arial"/>
              </a:defRPr>
            </a:pPr>
            <a:r>
              <a:t>大日出液化天然气</a:t>
            </a:r>
          </a:p>
        </p:txBody>
      </p:sp>
      <p:sp>
        <p:nvSpPr>
          <p:cNvPr id="14" name="矩形 13">
            <a:extLst>
              <a:ext uri="{FF2B5EF4-FFF2-40B4-BE49-F238E27FC236}">
                <a16:creationId xmlns:a16="http://schemas.microsoft.com/office/drawing/2014/main" id="{4514976C-3DB5-AA1C-9C49-05A7A1A6A437}"/>
              </a:ext>
            </a:extLst>
          </p:cNvPr>
          <p:cNvSpPr/>
          <p:nvPr/>
        </p:nvSpPr>
        <p:spPr>
          <a:xfrm>
            <a:off x="10043160" y="4002024"/>
            <a:ext cx="673608" cy="128016"/>
          </a:xfrm>
          <a:prstGeom prst="rect">
            <a:avLst/>
          </a:prstGeom>
          <a:solidFill>
            <a:srgbClr val="FFFFFF"/>
          </a:solidFill>
        </p:spPr>
        <p:txBody>
          <a:bodyPr wrap="none" lIns="0" tIns="0" rIns="0" bIns="0">
            <a:noAutofit/>
          </a:bodyPr>
          <a:lstStyle/>
          <a:p>
            <a:pPr indent="0">
              <a:defRPr sz="900">
                <a:solidFill>
                  <a:srgbClr val="251E26"/>
                </a:solidFill>
                <a:latin typeface="Arial"/>
              </a:defRPr>
            </a:pPr>
            <a:r>
              <a:t>希利·埃皮塞约</a:t>
            </a:r>
          </a:p>
        </p:txBody>
      </p:sp>
      <p:sp>
        <p:nvSpPr>
          <p:cNvPr id="15" name="矩形 14">
            <a:extLst>
              <a:ext uri="{FF2B5EF4-FFF2-40B4-BE49-F238E27FC236}">
                <a16:creationId xmlns:a16="http://schemas.microsoft.com/office/drawing/2014/main" id="{CD2EE1FD-1D49-19A4-2A95-36E048F2D200}"/>
              </a:ext>
            </a:extLst>
          </p:cNvPr>
          <p:cNvSpPr/>
          <p:nvPr/>
        </p:nvSpPr>
        <p:spPr>
          <a:xfrm>
            <a:off x="9982200" y="4215384"/>
            <a:ext cx="810768" cy="128016"/>
          </a:xfrm>
          <a:prstGeom prst="rect">
            <a:avLst/>
          </a:prstGeom>
          <a:solidFill>
            <a:srgbClr val="FFFFFF"/>
          </a:solidFill>
        </p:spPr>
        <p:txBody>
          <a:bodyPr wrap="none" lIns="0" tIns="0" rIns="0" bIns="0">
            <a:noAutofit/>
          </a:bodyPr>
          <a:lstStyle/>
          <a:p>
            <a:pPr indent="0">
              <a:defRPr sz="900">
                <a:solidFill>
                  <a:srgbClr val="251E26"/>
                </a:solidFill>
                <a:latin typeface="Arial"/>
              </a:defRPr>
            </a:pPr>
            <a:r>
              <a:t>坦桑尼亚液化天然气</a:t>
            </a:r>
          </a:p>
        </p:txBody>
      </p:sp>
      <p:sp>
        <p:nvSpPr>
          <p:cNvPr id="16" name="矩形 15">
            <a:extLst>
              <a:ext uri="{FF2B5EF4-FFF2-40B4-BE49-F238E27FC236}">
                <a16:creationId xmlns:a16="http://schemas.microsoft.com/office/drawing/2014/main" id="{3EE83010-BAB7-AE1E-F889-12D69C4A13B7}"/>
              </a:ext>
            </a:extLst>
          </p:cNvPr>
          <p:cNvSpPr/>
          <p:nvPr/>
        </p:nvSpPr>
        <p:spPr>
          <a:xfrm>
            <a:off x="9784080" y="4465320"/>
            <a:ext cx="774192" cy="131064"/>
          </a:xfrm>
          <a:prstGeom prst="rect">
            <a:avLst/>
          </a:prstGeom>
          <a:solidFill>
            <a:srgbClr val="FFFFFF"/>
          </a:solidFill>
        </p:spPr>
        <p:txBody>
          <a:bodyPr wrap="none" lIns="0" tIns="0" rIns="0" bIns="0">
            <a:noAutofit/>
          </a:bodyPr>
          <a:lstStyle/>
          <a:p>
            <a:pPr indent="0" algn="r">
              <a:defRPr sz="900">
                <a:solidFill>
                  <a:srgbClr val="181817"/>
                </a:solidFill>
                <a:latin typeface="Arial"/>
              </a:defRPr>
            </a:pPr>
            <a:r>
              <a:t>繁荣</a:t>
            </a:r>
          </a:p>
        </p:txBody>
      </p:sp>
      <p:sp>
        <p:nvSpPr>
          <p:cNvPr id="17" name="矩形 16">
            <a:extLst>
              <a:ext uri="{FF2B5EF4-FFF2-40B4-BE49-F238E27FC236}">
                <a16:creationId xmlns:a16="http://schemas.microsoft.com/office/drawing/2014/main" id="{6F026A6D-A632-76F7-DC51-956E0522979D}"/>
              </a:ext>
            </a:extLst>
          </p:cNvPr>
          <p:cNvSpPr/>
          <p:nvPr/>
        </p:nvSpPr>
        <p:spPr>
          <a:xfrm>
            <a:off x="9464040" y="4602480"/>
            <a:ext cx="697992" cy="115824"/>
          </a:xfrm>
          <a:prstGeom prst="rect">
            <a:avLst/>
          </a:prstGeom>
          <a:solidFill>
            <a:srgbClr val="FFFFFF"/>
          </a:solidFill>
        </p:spPr>
        <p:txBody>
          <a:bodyPr wrap="none" lIns="0" tIns="0" rIns="0" bIns="0">
            <a:noAutofit/>
          </a:bodyPr>
          <a:lstStyle/>
          <a:p>
            <a:pPr indent="0" algn="r">
              <a:defRPr sz="900">
                <a:solidFill>
                  <a:srgbClr val="251E26"/>
                </a:solidFill>
                <a:latin typeface="Arial"/>
              </a:defRPr>
            </a:pPr>
            <a:r>
              <a:t>珊瑚浮式液化天然气</a:t>
            </a:r>
          </a:p>
        </p:txBody>
      </p:sp>
      <p:sp>
        <p:nvSpPr>
          <p:cNvPr id="18" name="矩形 17">
            <a:extLst>
              <a:ext uri="{FF2B5EF4-FFF2-40B4-BE49-F238E27FC236}">
                <a16:creationId xmlns:a16="http://schemas.microsoft.com/office/drawing/2014/main" id="{453BD411-AF37-D1C3-728D-DCC64560FAA6}"/>
              </a:ext>
            </a:extLst>
          </p:cNvPr>
          <p:cNvSpPr/>
          <p:nvPr/>
        </p:nvSpPr>
        <p:spPr>
          <a:xfrm>
            <a:off x="9433560" y="4733544"/>
            <a:ext cx="777240" cy="152400"/>
          </a:xfrm>
          <a:prstGeom prst="rect">
            <a:avLst/>
          </a:prstGeom>
          <a:solidFill>
            <a:srgbClr val="FFFFFF"/>
          </a:solidFill>
        </p:spPr>
        <p:txBody>
          <a:bodyPr wrap="none" lIns="0" tIns="0" rIns="0" bIns="0">
            <a:noAutofit/>
          </a:bodyPr>
          <a:lstStyle/>
          <a:p>
            <a:pPr indent="0" algn="r">
              <a:defRPr sz="900">
                <a:solidFill>
                  <a:srgbClr val="251E26"/>
                </a:solidFill>
                <a:latin typeface="Arial"/>
              </a:defRPr>
            </a:pPr>
            <a:r>
              <a:t>太平洋景观</a:t>
            </a:r>
          </a:p>
        </p:txBody>
      </p:sp>
      <p:sp>
        <p:nvSpPr>
          <p:cNvPr id="19" name="矩形 18">
            <a:extLst>
              <a:ext uri="{FF2B5EF4-FFF2-40B4-BE49-F238E27FC236}">
                <a16:creationId xmlns:a16="http://schemas.microsoft.com/office/drawing/2014/main" id="{A11B85F4-2FD5-0F23-C3FD-2F1E232E8371}"/>
              </a:ext>
            </a:extLst>
          </p:cNvPr>
          <p:cNvSpPr/>
          <p:nvPr/>
        </p:nvSpPr>
        <p:spPr>
          <a:xfrm>
            <a:off x="9320784" y="4892040"/>
            <a:ext cx="737616" cy="115824"/>
          </a:xfrm>
          <a:prstGeom prst="rect">
            <a:avLst/>
          </a:prstGeom>
          <a:solidFill>
            <a:srgbClr val="FFFFFF"/>
          </a:solidFill>
        </p:spPr>
        <p:txBody>
          <a:bodyPr wrap="none" lIns="0" tIns="0" rIns="0" bIns="0">
            <a:noAutofit/>
          </a:bodyPr>
          <a:lstStyle/>
          <a:p>
            <a:pPr indent="0" algn="r">
              <a:defRPr sz="900">
                <a:solidFill>
                  <a:srgbClr val="251E26"/>
                </a:solidFill>
                <a:latin typeface="Arial"/>
              </a:defRPr>
            </a:pPr>
            <a:r>
              <a:t>北极液化天然气-2</a:t>
            </a:r>
          </a:p>
        </p:txBody>
      </p:sp>
      <p:sp>
        <p:nvSpPr>
          <p:cNvPr id="20" name="矩形 19">
            <a:extLst>
              <a:ext uri="{FF2B5EF4-FFF2-40B4-BE49-F238E27FC236}">
                <a16:creationId xmlns:a16="http://schemas.microsoft.com/office/drawing/2014/main" id="{DAE32384-D982-7C6F-3D76-FDE5C20B0DB2}"/>
              </a:ext>
            </a:extLst>
          </p:cNvPr>
          <p:cNvSpPr/>
          <p:nvPr/>
        </p:nvSpPr>
        <p:spPr>
          <a:xfrm>
            <a:off x="9092184" y="5007864"/>
            <a:ext cx="835152" cy="112776"/>
          </a:xfrm>
          <a:prstGeom prst="rect">
            <a:avLst/>
          </a:prstGeom>
          <a:solidFill>
            <a:srgbClr val="FFFFFF"/>
          </a:solidFill>
        </p:spPr>
        <p:txBody>
          <a:bodyPr wrap="none" lIns="0" tIns="0" rIns="0" bIns="0">
            <a:noAutofit/>
          </a:bodyPr>
          <a:lstStyle/>
          <a:p>
            <a:pPr indent="0">
              <a:defRPr sz="900">
                <a:solidFill>
                  <a:srgbClr val="251E26"/>
                </a:solidFill>
                <a:latin typeface="Arial"/>
              </a:defRPr>
            </a:pPr>
            <a:r>
              <a:t>戈尔芬霍-阿图姆</a:t>
            </a:r>
            <a:endParaRPr sz="900">
              <a:solidFill>
                <a:srgbClr val="251E26"/>
              </a:solidFill>
              <a:latin typeface="Arial"/>
            </a:endParaRPr>
          </a:p>
        </p:txBody>
      </p:sp>
      <p:sp>
        <p:nvSpPr>
          <p:cNvPr id="21" name="矩形 20">
            <a:extLst>
              <a:ext uri="{FF2B5EF4-FFF2-40B4-BE49-F238E27FC236}">
                <a16:creationId xmlns:a16="http://schemas.microsoft.com/office/drawing/2014/main" id="{42D6C3C1-0E06-BCB9-07B5-3B4374141216}"/>
              </a:ext>
            </a:extLst>
          </p:cNvPr>
          <p:cNvSpPr/>
          <p:nvPr/>
        </p:nvSpPr>
        <p:spPr>
          <a:xfrm>
            <a:off x="8607552" y="5053584"/>
            <a:ext cx="515112" cy="143256"/>
          </a:xfrm>
          <a:prstGeom prst="rect">
            <a:avLst/>
          </a:prstGeom>
          <a:solidFill>
            <a:srgbClr val="FFFFFF"/>
          </a:solidFill>
        </p:spPr>
        <p:txBody>
          <a:bodyPr wrap="none" lIns="0" tIns="0" rIns="0" bIns="0">
            <a:noAutofit/>
          </a:bodyPr>
          <a:lstStyle/>
          <a:p>
            <a:pPr indent="0" algn="ctr">
              <a:defRPr sz="900">
                <a:solidFill>
                  <a:srgbClr val="251E26"/>
                </a:solidFill>
                <a:latin typeface="Arial"/>
              </a:defRPr>
            </a:pPr>
            <a:r>
              <a:t>萨哈林</a:t>
            </a:r>
          </a:p>
        </p:txBody>
      </p:sp>
      <p:sp>
        <p:nvSpPr>
          <p:cNvPr id="22" name="矩形 21">
            <a:extLst>
              <a:ext uri="{FF2B5EF4-FFF2-40B4-BE49-F238E27FC236}">
                <a16:creationId xmlns:a16="http://schemas.microsoft.com/office/drawing/2014/main" id="{08EA5C3F-7CD0-57CC-DB0D-396AB3AF8D2A}"/>
              </a:ext>
            </a:extLst>
          </p:cNvPr>
          <p:cNvSpPr/>
          <p:nvPr/>
        </p:nvSpPr>
        <p:spPr>
          <a:xfrm>
            <a:off x="8366760" y="5196840"/>
            <a:ext cx="819912" cy="137160"/>
          </a:xfrm>
          <a:prstGeom prst="rect">
            <a:avLst/>
          </a:prstGeom>
          <a:solidFill>
            <a:srgbClr val="FFFFFF"/>
          </a:solidFill>
        </p:spPr>
        <p:txBody>
          <a:bodyPr wrap="none" lIns="0" tIns="0" rIns="0" bIns="0">
            <a:noAutofit/>
          </a:bodyPr>
          <a:lstStyle/>
          <a:p>
            <a:pPr indent="0" algn="ctr">
              <a:defRPr sz="900">
                <a:solidFill>
                  <a:srgbClr val="251E26"/>
                </a:solidFill>
                <a:latin typeface="Arial"/>
              </a:defRPr>
            </a:pPr>
            <a:r>
              <a:t>科珀斯克里斯蒂</a:t>
            </a:r>
          </a:p>
        </p:txBody>
      </p:sp>
      <p:sp>
        <p:nvSpPr>
          <p:cNvPr id="23" name="矩形 22">
            <a:extLst>
              <a:ext uri="{FF2B5EF4-FFF2-40B4-BE49-F238E27FC236}">
                <a16:creationId xmlns:a16="http://schemas.microsoft.com/office/drawing/2014/main" id="{AF40BFFD-C91B-9D3D-20B2-A28C8D991F73}"/>
              </a:ext>
            </a:extLst>
          </p:cNvPr>
          <p:cNvSpPr/>
          <p:nvPr/>
        </p:nvSpPr>
        <p:spPr>
          <a:xfrm>
            <a:off x="7818120" y="5318760"/>
            <a:ext cx="755904" cy="121920"/>
          </a:xfrm>
          <a:prstGeom prst="rect">
            <a:avLst/>
          </a:prstGeom>
          <a:solidFill>
            <a:srgbClr val="FFFFFF"/>
          </a:solidFill>
        </p:spPr>
        <p:txBody>
          <a:bodyPr wrap="none" lIns="0" tIns="0" rIns="0" bIns="0">
            <a:noAutofit/>
          </a:bodyPr>
          <a:lstStyle/>
          <a:p>
            <a:pPr indent="0" algn="r">
              <a:defRPr sz="900">
                <a:solidFill>
                  <a:srgbClr val="251E26"/>
                </a:solidFill>
                <a:latin typeface="Arial"/>
              </a:defRPr>
            </a:pPr>
            <a:r>
              <a:t>普拉克明斯</a:t>
            </a:r>
          </a:p>
        </p:txBody>
      </p:sp>
      <p:sp>
        <p:nvSpPr>
          <p:cNvPr id="24" name="矩形 23">
            <a:extLst>
              <a:ext uri="{FF2B5EF4-FFF2-40B4-BE49-F238E27FC236}">
                <a16:creationId xmlns:a16="http://schemas.microsoft.com/office/drawing/2014/main" id="{6134970C-3BAA-3C2C-3EE7-BDEB730AF933}"/>
              </a:ext>
            </a:extLst>
          </p:cNvPr>
          <p:cNvSpPr/>
          <p:nvPr/>
        </p:nvSpPr>
        <p:spPr>
          <a:xfrm>
            <a:off x="7385304" y="5221224"/>
            <a:ext cx="557784" cy="106680"/>
          </a:xfrm>
          <a:prstGeom prst="rect">
            <a:avLst/>
          </a:prstGeom>
          <a:solidFill>
            <a:srgbClr val="FFFFFF"/>
          </a:solidFill>
        </p:spPr>
        <p:txBody>
          <a:bodyPr wrap="none" lIns="0" tIns="0" rIns="0" bIns="0">
            <a:noAutofit/>
          </a:bodyPr>
          <a:lstStyle/>
          <a:p>
            <a:pPr indent="0">
              <a:defRPr sz="900">
                <a:solidFill>
                  <a:srgbClr val="181817"/>
                </a:solidFill>
                <a:latin typeface="Arial"/>
              </a:defRPr>
            </a:pPr>
            <a:r>
              <a:t>卡梅隆</a:t>
            </a:r>
          </a:p>
        </p:txBody>
      </p:sp>
      <p:sp>
        <p:nvSpPr>
          <p:cNvPr id="25" name="矩形 24">
            <a:extLst>
              <a:ext uri="{FF2B5EF4-FFF2-40B4-BE49-F238E27FC236}">
                <a16:creationId xmlns:a16="http://schemas.microsoft.com/office/drawing/2014/main" id="{A894914E-0112-7775-8370-C42CAAA56C7B}"/>
              </a:ext>
            </a:extLst>
          </p:cNvPr>
          <p:cNvSpPr/>
          <p:nvPr/>
        </p:nvSpPr>
        <p:spPr>
          <a:xfrm>
            <a:off x="6836664" y="5312664"/>
            <a:ext cx="576072" cy="106680"/>
          </a:xfrm>
          <a:prstGeom prst="rect">
            <a:avLst/>
          </a:prstGeom>
          <a:solidFill>
            <a:srgbClr val="FFFFFF"/>
          </a:solidFill>
        </p:spPr>
        <p:txBody>
          <a:bodyPr wrap="none" lIns="0" tIns="0" rIns="0" bIns="0">
            <a:noAutofit/>
          </a:bodyPr>
          <a:lstStyle/>
          <a:p>
            <a:pPr indent="0">
              <a:defRPr sz="900">
                <a:solidFill>
                  <a:srgbClr val="251E26"/>
                </a:solidFill>
                <a:latin typeface="Arial"/>
              </a:defRPr>
            </a:pPr>
            <a:r>
              <a:t>漂流木</a:t>
            </a:r>
          </a:p>
        </p:txBody>
      </p:sp>
      <p:sp>
        <p:nvSpPr>
          <p:cNvPr id="26" name="矩形 25">
            <a:extLst>
              <a:ext uri="{FF2B5EF4-FFF2-40B4-BE49-F238E27FC236}">
                <a16:creationId xmlns:a16="http://schemas.microsoft.com/office/drawing/2014/main" id="{765135D5-E2EE-889C-E195-CC1CE8C9AF16}"/>
              </a:ext>
            </a:extLst>
          </p:cNvPr>
          <p:cNvSpPr/>
          <p:nvPr/>
        </p:nvSpPr>
        <p:spPr>
          <a:xfrm>
            <a:off x="6339840" y="5303520"/>
            <a:ext cx="441960" cy="131064"/>
          </a:xfrm>
          <a:prstGeom prst="rect">
            <a:avLst/>
          </a:prstGeom>
          <a:solidFill>
            <a:srgbClr val="FFFFFF"/>
          </a:solidFill>
        </p:spPr>
        <p:txBody>
          <a:bodyPr wrap="none" lIns="0" tIns="0" rIns="0" bIns="0">
            <a:noAutofit/>
          </a:bodyPr>
          <a:lstStyle/>
          <a:p>
            <a:pPr indent="0">
              <a:defRPr sz="900">
                <a:solidFill>
                  <a:srgbClr val="251E26"/>
                </a:solidFill>
                <a:latin typeface="Arial"/>
              </a:defRPr>
            </a:pPr>
            <a:r>
              <a:t>曼巴</a:t>
            </a:r>
          </a:p>
        </p:txBody>
      </p:sp>
      <p:sp>
        <p:nvSpPr>
          <p:cNvPr id="27" name="矩形 26">
            <a:extLst>
              <a:ext uri="{FF2B5EF4-FFF2-40B4-BE49-F238E27FC236}">
                <a16:creationId xmlns:a16="http://schemas.microsoft.com/office/drawing/2014/main" id="{43E99B81-E6F1-8348-F5B8-26FF7F752311}"/>
              </a:ext>
            </a:extLst>
          </p:cNvPr>
          <p:cNvSpPr/>
          <p:nvPr/>
        </p:nvSpPr>
        <p:spPr>
          <a:xfrm>
            <a:off x="6449568" y="5440680"/>
            <a:ext cx="664464" cy="121920"/>
          </a:xfrm>
          <a:prstGeom prst="rect">
            <a:avLst/>
          </a:prstGeom>
          <a:solidFill>
            <a:srgbClr val="FFFFFF"/>
          </a:solidFill>
        </p:spPr>
        <p:txBody>
          <a:bodyPr wrap="none" lIns="0" tIns="0" rIns="0" bIns="0">
            <a:noAutofit/>
          </a:bodyPr>
          <a:lstStyle/>
          <a:p>
            <a:pPr indent="0">
              <a:defRPr sz="900">
                <a:solidFill>
                  <a:srgbClr val="251E26"/>
                </a:solidFill>
                <a:latin typeface="Arial"/>
              </a:defRPr>
            </a:pPr>
            <a:r>
              <a:t>亚瑟港</a:t>
            </a:r>
          </a:p>
        </p:txBody>
      </p:sp>
      <p:sp>
        <p:nvSpPr>
          <p:cNvPr id="28" name="矩形 27">
            <a:extLst>
              <a:ext uri="{FF2B5EF4-FFF2-40B4-BE49-F238E27FC236}">
                <a16:creationId xmlns:a16="http://schemas.microsoft.com/office/drawing/2014/main" id="{62239ECB-17F8-3FC9-EEDC-FD4DF92C10EE}"/>
              </a:ext>
            </a:extLst>
          </p:cNvPr>
          <p:cNvSpPr/>
          <p:nvPr/>
        </p:nvSpPr>
        <p:spPr>
          <a:xfrm>
            <a:off x="5510784" y="5373624"/>
            <a:ext cx="627888" cy="106680"/>
          </a:xfrm>
          <a:prstGeom prst="rect">
            <a:avLst/>
          </a:prstGeom>
          <a:solidFill>
            <a:srgbClr val="FFFFFF"/>
          </a:solidFill>
        </p:spPr>
        <p:txBody>
          <a:bodyPr wrap="none" lIns="0" tIns="0" rIns="0" bIns="0">
            <a:noAutofit/>
          </a:bodyPr>
          <a:lstStyle/>
          <a:p>
            <a:pPr indent="0">
              <a:defRPr sz="900">
                <a:solidFill>
                  <a:srgbClr val="251E26"/>
                </a:solidFill>
                <a:latin typeface="Arial"/>
              </a:defRPr>
            </a:pPr>
            <a:r>
              <a:t>阿苏尔海岸</a:t>
            </a:r>
          </a:p>
        </p:txBody>
      </p:sp>
      <p:sp>
        <p:nvSpPr>
          <p:cNvPr id="29" name="矩形 28">
            <a:extLst>
              <a:ext uri="{FF2B5EF4-FFF2-40B4-BE49-F238E27FC236}">
                <a16:creationId xmlns:a16="http://schemas.microsoft.com/office/drawing/2014/main" id="{225BEB5A-AEF4-2E01-3148-D398CC6D5DF3}"/>
              </a:ext>
            </a:extLst>
          </p:cNvPr>
          <p:cNvSpPr/>
          <p:nvPr/>
        </p:nvSpPr>
        <p:spPr>
          <a:xfrm>
            <a:off x="5105400" y="5471160"/>
            <a:ext cx="737616" cy="131064"/>
          </a:xfrm>
          <a:prstGeom prst="rect">
            <a:avLst/>
          </a:prstGeom>
          <a:solidFill>
            <a:srgbClr val="FFFFFF"/>
          </a:solidFill>
        </p:spPr>
        <p:txBody>
          <a:bodyPr wrap="none" lIns="0" tIns="0" rIns="0" bIns="0">
            <a:noAutofit/>
          </a:bodyPr>
          <a:lstStyle/>
          <a:p>
            <a:pPr indent="0">
              <a:defRPr sz="900">
                <a:solidFill>
                  <a:srgbClr val="251E26"/>
                </a:solidFill>
                <a:latin typeface="Arial"/>
              </a:defRPr>
            </a:pPr>
            <a:r>
              <a:t>萨宾通道</a:t>
            </a:r>
          </a:p>
        </p:txBody>
      </p:sp>
      <p:sp>
        <p:nvSpPr>
          <p:cNvPr id="30" name="矩形 29">
            <a:extLst>
              <a:ext uri="{FF2B5EF4-FFF2-40B4-BE49-F238E27FC236}">
                <a16:creationId xmlns:a16="http://schemas.microsoft.com/office/drawing/2014/main" id="{71578D2C-B21F-00C9-6486-E460049D99A8}"/>
              </a:ext>
            </a:extLst>
          </p:cNvPr>
          <p:cNvSpPr/>
          <p:nvPr/>
        </p:nvSpPr>
        <p:spPr>
          <a:xfrm>
            <a:off x="4373880" y="5166360"/>
            <a:ext cx="822960" cy="137160"/>
          </a:xfrm>
          <a:prstGeom prst="rect">
            <a:avLst/>
          </a:prstGeom>
          <a:solidFill>
            <a:srgbClr val="FFFFFF"/>
          </a:solidFill>
        </p:spPr>
        <p:txBody>
          <a:bodyPr wrap="none" lIns="0" tIns="0" rIns="0" bIns="0">
            <a:noAutofit/>
          </a:bodyPr>
          <a:lstStyle/>
          <a:p>
            <a:pPr indent="0">
              <a:defRPr sz="900">
                <a:solidFill>
                  <a:srgbClr val="251E26"/>
                </a:solidFill>
                <a:latin typeface="Arial"/>
              </a:defRPr>
            </a:pPr>
            <a:r>
              <a:t>卡尔卡西厄通道</a:t>
            </a:r>
          </a:p>
        </p:txBody>
      </p:sp>
      <p:sp>
        <p:nvSpPr>
          <p:cNvPr id="31" name="矩形 30">
            <a:extLst>
              <a:ext uri="{FF2B5EF4-FFF2-40B4-BE49-F238E27FC236}">
                <a16:creationId xmlns:a16="http://schemas.microsoft.com/office/drawing/2014/main" id="{739C1377-0C80-D5DE-8F85-C7701669C3EF}"/>
              </a:ext>
            </a:extLst>
          </p:cNvPr>
          <p:cNvSpPr/>
          <p:nvPr/>
        </p:nvSpPr>
        <p:spPr>
          <a:xfrm>
            <a:off x="4937760" y="4977384"/>
            <a:ext cx="762000" cy="128016"/>
          </a:xfrm>
          <a:prstGeom prst="rect">
            <a:avLst/>
          </a:prstGeom>
          <a:solidFill>
            <a:srgbClr val="FFFFFF"/>
          </a:solidFill>
        </p:spPr>
        <p:txBody>
          <a:bodyPr wrap="none" lIns="0" tIns="0" rIns="0" bIns="0">
            <a:noAutofit/>
          </a:bodyPr>
          <a:lstStyle/>
          <a:p>
            <a:pPr indent="0">
              <a:defRPr sz="900">
                <a:solidFill>
                  <a:srgbClr val="251E26"/>
                </a:solidFill>
                <a:latin typeface="Arial"/>
              </a:defRPr>
            </a:pPr>
            <a:r>
              <a:t>黄金通道</a:t>
            </a:r>
          </a:p>
        </p:txBody>
      </p:sp>
      <p:sp>
        <p:nvSpPr>
          <p:cNvPr id="32" name="矩形 31">
            <a:extLst>
              <a:ext uri="{FF2B5EF4-FFF2-40B4-BE49-F238E27FC236}">
                <a16:creationId xmlns:a16="http://schemas.microsoft.com/office/drawing/2014/main" id="{750B14A7-CCAC-35B9-33E4-0E7E78C17FCC}"/>
              </a:ext>
            </a:extLst>
          </p:cNvPr>
          <p:cNvSpPr/>
          <p:nvPr/>
        </p:nvSpPr>
        <p:spPr>
          <a:xfrm>
            <a:off x="5419344" y="5135880"/>
            <a:ext cx="533400" cy="121920"/>
          </a:xfrm>
          <a:prstGeom prst="rect">
            <a:avLst/>
          </a:prstGeom>
          <a:solidFill>
            <a:srgbClr val="FFFFFF"/>
          </a:solidFill>
        </p:spPr>
        <p:txBody>
          <a:bodyPr wrap="none" lIns="0" tIns="0" rIns="0" bIns="0">
            <a:noAutofit/>
          </a:bodyPr>
          <a:lstStyle/>
          <a:p>
            <a:pPr indent="0">
              <a:defRPr sz="900">
                <a:solidFill>
                  <a:srgbClr val="251E26"/>
                </a:solidFill>
                <a:latin typeface="Arial"/>
              </a:defRPr>
            </a:pPr>
            <a:r>
              <a:t>厄尔巴</a:t>
            </a:r>
            <a:r>
              <a:rPr>
                <a:ea typeface="Arial"/>
              </a:rPr>
              <a:t> </a:t>
            </a:r>
            <a:r>
              <a:t>液化天然气</a:t>
            </a:r>
          </a:p>
        </p:txBody>
      </p:sp>
      <p:sp>
        <p:nvSpPr>
          <p:cNvPr id="33" name="矩形 32">
            <a:extLst>
              <a:ext uri="{FF2B5EF4-FFF2-40B4-BE49-F238E27FC236}">
                <a16:creationId xmlns:a16="http://schemas.microsoft.com/office/drawing/2014/main" id="{60FDB952-CFF6-19BD-7706-6F2E47543197}"/>
              </a:ext>
            </a:extLst>
          </p:cNvPr>
          <p:cNvSpPr/>
          <p:nvPr/>
        </p:nvSpPr>
        <p:spPr>
          <a:xfrm>
            <a:off x="5928360" y="4928616"/>
            <a:ext cx="326136" cy="146304"/>
          </a:xfrm>
          <a:prstGeom prst="rect">
            <a:avLst/>
          </a:prstGeom>
          <a:solidFill>
            <a:srgbClr val="FFFFFF"/>
          </a:solidFill>
        </p:spPr>
        <p:txBody>
          <a:bodyPr wrap="none" lIns="0" tIns="0" rIns="0" bIns="0">
            <a:noAutofit/>
          </a:bodyPr>
          <a:lstStyle/>
          <a:p>
            <a:pPr indent="0" algn="ctr">
              <a:defRPr sz="900">
                <a:latin typeface="Arial"/>
              </a:defRPr>
            </a:pPr>
            <a:r>
              <a:t>液化天然气</a:t>
            </a:r>
          </a:p>
        </p:txBody>
      </p:sp>
      <p:sp>
        <p:nvSpPr>
          <p:cNvPr id="34" name="矩形 33">
            <a:extLst>
              <a:ext uri="{FF2B5EF4-FFF2-40B4-BE49-F238E27FC236}">
                <a16:creationId xmlns:a16="http://schemas.microsoft.com/office/drawing/2014/main" id="{AB374FD8-C034-BC48-B808-3EAFD4420F96}"/>
              </a:ext>
            </a:extLst>
          </p:cNvPr>
          <p:cNvSpPr/>
          <p:nvPr/>
        </p:nvSpPr>
        <p:spPr>
          <a:xfrm>
            <a:off x="6419088" y="4754880"/>
            <a:ext cx="524256" cy="268224"/>
          </a:xfrm>
          <a:prstGeom prst="rect">
            <a:avLst/>
          </a:prstGeom>
          <a:solidFill>
            <a:srgbClr val="FFFFFF"/>
          </a:solidFill>
        </p:spPr>
        <p:txBody>
          <a:bodyPr lIns="0" tIns="0" rIns="0" bIns="0">
            <a:noAutofit/>
          </a:bodyPr>
          <a:lstStyle/>
          <a:p>
            <a:pPr indent="0">
              <a:defRPr sz="900">
                <a:solidFill>
                  <a:srgbClr val="181817"/>
                </a:solidFill>
                <a:latin typeface="Arial"/>
              </a:defRPr>
            </a:pPr>
            <a:r>
              <a:t>卡梅隆</a:t>
            </a:r>
          </a:p>
          <a:p>
            <a:pPr indent="0">
              <a:lnSpc>
                <a:spcPct val="97000"/>
              </a:lnSpc>
              <a:defRPr sz="900">
                <a:solidFill>
                  <a:srgbClr val="181817"/>
                </a:solidFill>
                <a:latin typeface="Arial"/>
              </a:defRPr>
            </a:pPr>
            <a:r>
              <a:t>液化天然气</a:t>
            </a:r>
          </a:p>
        </p:txBody>
      </p:sp>
      <p:sp>
        <p:nvSpPr>
          <p:cNvPr id="35" name="矩形 34">
            <a:extLst>
              <a:ext uri="{FF2B5EF4-FFF2-40B4-BE49-F238E27FC236}">
                <a16:creationId xmlns:a16="http://schemas.microsoft.com/office/drawing/2014/main" id="{9A933F5E-EC57-AB66-B379-2B6EE72A60B8}"/>
              </a:ext>
            </a:extLst>
          </p:cNvPr>
          <p:cNvSpPr/>
          <p:nvPr/>
        </p:nvSpPr>
        <p:spPr>
          <a:xfrm>
            <a:off x="6918960" y="4605528"/>
            <a:ext cx="710184" cy="164592"/>
          </a:xfrm>
          <a:prstGeom prst="rect">
            <a:avLst/>
          </a:prstGeom>
          <a:solidFill>
            <a:srgbClr val="FFFFFF"/>
          </a:solidFill>
        </p:spPr>
        <p:txBody>
          <a:bodyPr wrap="none" lIns="0" tIns="0" rIns="0" bIns="0">
            <a:noAutofit/>
          </a:bodyPr>
          <a:lstStyle/>
          <a:p>
            <a:pPr indent="0">
              <a:defRPr sz="900">
                <a:solidFill>
                  <a:srgbClr val="251E26"/>
                </a:solidFill>
                <a:latin typeface="Arial"/>
              </a:defRPr>
            </a:pPr>
            <a:r>
              <a:t>尼日利亚液化天然气</a:t>
            </a:r>
          </a:p>
        </p:txBody>
      </p:sp>
      <p:sp>
        <p:nvSpPr>
          <p:cNvPr id="36" name="矩形 35">
            <a:extLst>
              <a:ext uri="{FF2B5EF4-FFF2-40B4-BE49-F238E27FC236}">
                <a16:creationId xmlns:a16="http://schemas.microsoft.com/office/drawing/2014/main" id="{E8E296E6-FD05-4680-1D60-F9AA07E5DD49}"/>
              </a:ext>
            </a:extLst>
          </p:cNvPr>
          <p:cNvSpPr/>
          <p:nvPr/>
        </p:nvSpPr>
        <p:spPr>
          <a:xfrm>
            <a:off x="7406640" y="4764024"/>
            <a:ext cx="777240" cy="121920"/>
          </a:xfrm>
          <a:prstGeom prst="rect">
            <a:avLst/>
          </a:prstGeom>
          <a:solidFill>
            <a:srgbClr val="FFFFFF"/>
          </a:solidFill>
        </p:spPr>
        <p:txBody>
          <a:bodyPr wrap="none" lIns="0" tIns="0" rIns="0" bIns="0">
            <a:noAutofit/>
          </a:bodyPr>
          <a:lstStyle/>
          <a:p>
            <a:pPr indent="0" algn="ctr">
              <a:defRPr sz="900">
                <a:solidFill>
                  <a:srgbClr val="251E26"/>
                </a:solidFill>
                <a:latin typeface="Arial"/>
              </a:defRPr>
            </a:pPr>
            <a:r>
              <a:t>查尔斯湖</a:t>
            </a:r>
          </a:p>
        </p:txBody>
      </p:sp>
      <p:sp>
        <p:nvSpPr>
          <p:cNvPr id="37" name="矩形 36">
            <a:extLst>
              <a:ext uri="{FF2B5EF4-FFF2-40B4-BE49-F238E27FC236}">
                <a16:creationId xmlns:a16="http://schemas.microsoft.com/office/drawing/2014/main" id="{49F9813B-C657-A144-2F38-9BC60768AD1E}"/>
              </a:ext>
            </a:extLst>
          </p:cNvPr>
          <p:cNvSpPr/>
          <p:nvPr/>
        </p:nvSpPr>
        <p:spPr>
          <a:xfrm>
            <a:off x="6943344" y="4922520"/>
            <a:ext cx="691896" cy="137160"/>
          </a:xfrm>
          <a:prstGeom prst="rect">
            <a:avLst/>
          </a:prstGeom>
          <a:solidFill>
            <a:srgbClr val="FFFFFF"/>
          </a:solidFill>
        </p:spPr>
        <p:txBody>
          <a:bodyPr wrap="none" lIns="0" tIns="0" rIns="0" bIns="0">
            <a:noAutofit/>
          </a:bodyPr>
          <a:lstStyle/>
          <a:p>
            <a:pPr indent="0">
              <a:defRPr sz="900">
                <a:solidFill>
                  <a:srgbClr val="251E26"/>
                </a:solidFill>
                <a:latin typeface="Arial"/>
              </a:defRPr>
            </a:pPr>
            <a:r>
              <a:t>斯卡伯勒</a:t>
            </a:r>
          </a:p>
        </p:txBody>
      </p:sp>
      <p:sp>
        <p:nvSpPr>
          <p:cNvPr id="38" name="矩形 37">
            <a:extLst>
              <a:ext uri="{FF2B5EF4-FFF2-40B4-BE49-F238E27FC236}">
                <a16:creationId xmlns:a16="http://schemas.microsoft.com/office/drawing/2014/main" id="{53F3D1CE-F0FA-1692-5945-D7F70E147CB5}"/>
              </a:ext>
            </a:extLst>
          </p:cNvPr>
          <p:cNvSpPr/>
          <p:nvPr/>
        </p:nvSpPr>
        <p:spPr>
          <a:xfrm>
            <a:off x="7705344" y="4931664"/>
            <a:ext cx="746760" cy="97536"/>
          </a:xfrm>
          <a:prstGeom prst="rect">
            <a:avLst/>
          </a:prstGeom>
          <a:solidFill>
            <a:srgbClr val="FFFFFF"/>
          </a:solidFill>
        </p:spPr>
        <p:txBody>
          <a:bodyPr wrap="none" lIns="0" tIns="0" rIns="0" bIns="0">
            <a:noAutofit/>
          </a:bodyPr>
          <a:lstStyle/>
          <a:p>
            <a:pPr indent="0" algn="r">
              <a:defRPr sz="900">
                <a:solidFill>
                  <a:srgbClr val="251E26"/>
                </a:solidFill>
                <a:latin typeface="Arial"/>
              </a:defRPr>
            </a:pPr>
            <a:r>
              <a:t>自由港液化天然气</a:t>
            </a:r>
          </a:p>
        </p:txBody>
      </p:sp>
      <p:sp>
        <p:nvSpPr>
          <p:cNvPr id="39" name="矩形 38">
            <a:extLst>
              <a:ext uri="{FF2B5EF4-FFF2-40B4-BE49-F238E27FC236}">
                <a16:creationId xmlns:a16="http://schemas.microsoft.com/office/drawing/2014/main" id="{94B34634-9C93-5DA1-8905-C63E3BFB24FD}"/>
              </a:ext>
            </a:extLst>
          </p:cNvPr>
          <p:cNvSpPr/>
          <p:nvPr/>
        </p:nvSpPr>
        <p:spPr>
          <a:xfrm>
            <a:off x="8223504" y="4815840"/>
            <a:ext cx="670560" cy="121920"/>
          </a:xfrm>
          <a:prstGeom prst="rect">
            <a:avLst/>
          </a:prstGeom>
          <a:solidFill>
            <a:srgbClr val="FFFFFF"/>
          </a:solidFill>
        </p:spPr>
        <p:txBody>
          <a:bodyPr wrap="none" lIns="0" tIns="0" rIns="0" bIns="0">
            <a:noAutofit/>
          </a:bodyPr>
          <a:lstStyle/>
          <a:p>
            <a:pPr indent="0">
              <a:defRPr sz="900">
                <a:solidFill>
                  <a:srgbClr val="251E26"/>
                </a:solidFill>
                <a:latin typeface="Arial"/>
              </a:defRPr>
            </a:pPr>
            <a:r>
              <a:t>麋鹿/羚羊</a:t>
            </a:r>
          </a:p>
        </p:txBody>
      </p:sp>
      <p:sp>
        <p:nvSpPr>
          <p:cNvPr id="40" name="矩形 39">
            <a:extLst>
              <a:ext uri="{FF2B5EF4-FFF2-40B4-BE49-F238E27FC236}">
                <a16:creationId xmlns:a16="http://schemas.microsoft.com/office/drawing/2014/main" id="{5F890FB3-ACBE-98E4-92A1-3A4DC2A99D18}"/>
              </a:ext>
            </a:extLst>
          </p:cNvPr>
          <p:cNvSpPr/>
          <p:nvPr/>
        </p:nvSpPr>
        <p:spPr>
          <a:xfrm>
            <a:off x="8808720" y="4663440"/>
            <a:ext cx="405384" cy="146304"/>
          </a:xfrm>
          <a:prstGeom prst="rect">
            <a:avLst/>
          </a:prstGeom>
          <a:solidFill>
            <a:srgbClr val="FFFFFF"/>
          </a:solidFill>
        </p:spPr>
        <p:txBody>
          <a:bodyPr wrap="none" lIns="0" tIns="0" rIns="0" bIns="0">
            <a:noAutofit/>
          </a:bodyPr>
          <a:lstStyle/>
          <a:p>
            <a:pPr indent="0" algn="r">
              <a:defRPr sz="900">
                <a:solidFill>
                  <a:srgbClr val="251E26"/>
                </a:solidFill>
                <a:latin typeface="Arial"/>
              </a:defRPr>
            </a:pPr>
            <a:r>
              <a:t>海龟</a:t>
            </a:r>
          </a:p>
        </p:txBody>
      </p:sp>
      <p:sp>
        <p:nvSpPr>
          <p:cNvPr id="41" name="矩形 40">
            <a:extLst>
              <a:ext uri="{FF2B5EF4-FFF2-40B4-BE49-F238E27FC236}">
                <a16:creationId xmlns:a16="http://schemas.microsoft.com/office/drawing/2014/main" id="{6AFFEC41-D354-2602-9528-54EC5FC9DD51}"/>
              </a:ext>
            </a:extLst>
          </p:cNvPr>
          <p:cNvSpPr/>
          <p:nvPr/>
        </p:nvSpPr>
        <p:spPr>
          <a:xfrm>
            <a:off x="4413504" y="5943600"/>
            <a:ext cx="1188720" cy="167640"/>
          </a:xfrm>
          <a:prstGeom prst="rect">
            <a:avLst/>
          </a:prstGeom>
          <a:solidFill>
            <a:srgbClr val="FFFFFF"/>
          </a:solidFill>
        </p:spPr>
        <p:txBody>
          <a:bodyPr wrap="none" lIns="0" tIns="0" rIns="0" bIns="0">
            <a:noAutofit/>
          </a:bodyPr>
          <a:lstStyle/>
          <a:p>
            <a:pPr indent="0">
              <a:defRPr sz="900">
                <a:solidFill>
                  <a:srgbClr val="251E26"/>
                </a:solidFill>
                <a:latin typeface="Arial"/>
              </a:defRPr>
            </a:pPr>
            <a:r>
              <a:t>卡塔尔液化天然气扩建项目</a:t>
            </a:r>
          </a:p>
        </p:txBody>
      </p:sp>
      <p:sp>
        <p:nvSpPr>
          <p:cNvPr id="42" name="矩形 41">
            <a:extLst>
              <a:ext uri="{FF2B5EF4-FFF2-40B4-BE49-F238E27FC236}">
                <a16:creationId xmlns:a16="http://schemas.microsoft.com/office/drawing/2014/main" id="{B6BAB2E1-A7F8-CEED-00CC-880E53E9F671}"/>
              </a:ext>
            </a:extLst>
          </p:cNvPr>
          <p:cNvSpPr/>
          <p:nvPr/>
        </p:nvSpPr>
        <p:spPr>
          <a:xfrm>
            <a:off x="6431280" y="6507480"/>
            <a:ext cx="3197352" cy="237744"/>
          </a:xfrm>
          <a:prstGeom prst="rect">
            <a:avLst/>
          </a:prstGeom>
          <a:solidFill>
            <a:srgbClr val="FFFFFF"/>
          </a:solidFill>
        </p:spPr>
        <p:txBody>
          <a:bodyPr wrap="none" lIns="0" tIns="0" rIns="0" bIns="0">
            <a:noAutofit/>
          </a:bodyPr>
          <a:lstStyle/>
          <a:p>
            <a:pPr indent="0">
              <a:defRPr sz="1200">
                <a:latin typeface="Arial"/>
              </a:defRPr>
            </a:pPr>
            <a:r>
              <a:t>累计峰值产量（千桶油当量/天）</a:t>
            </a:r>
          </a:p>
        </p:txBody>
      </p:sp>
    </p:spTree>
    <p:extLst>
      <p:ext uri="{BB962C8B-B14F-4D97-AF65-F5344CB8AC3E}">
        <p14:creationId xmlns:p14="http://schemas.microsoft.com/office/powerpoint/2010/main" val="261823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13</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液化天然气开发盈亏平衡成本——按国家划分</a:t>
            </a:r>
          </a:p>
          <a:p>
            <a:pPr lvl="0">
              <a:defRPr sz="900">
                <a:solidFill>
                  <a:srgbClr val="000000"/>
                </a:solidFill>
                <a:latin typeface="Georgia" panose="02040502050405020303" pitchFamily="18" charset="0"/>
                <a:ea typeface="Source Sans Pro SemiBold" panose="020B0603030403020204" pitchFamily="34" charset="0"/>
              </a:defRPr>
            </a:pPr>
            <a:r>
              <a:t>（价格以美元/千立方英尺计，当前现货价格约为20-30美元/千立方英尺或更高）</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随着液化天然气技术成熟，液化天然气开发盈亏平衡成本仍在下降</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随着液化天然气技术成熟，液化天然气开发盈亏平衡成本仍在下降。液化天然气生产变得更经济、更高效，这有助于解释全球液化天然气供应在过去几年中为何如此迅速增长。当前现货价格（至少20-30美元/千立方英尺或更高）与盈亏平衡价格（平均约9美元/千立方英尺）之间的巨大差价，进一步激励了新的液化天然气勘探和生产，因为生产商正在获取暴利。更高的利润反常地通常会刺激进一步的生产。</a:t>
            </a:r>
          </a:p>
          <a:p>
            <a:r>
              <a:t>诚然，欧洲消费者和企业正因不得不以高于俄罗斯管道天然气价格（高出10倍）购买液化天然气而感到痛苦。但欧洲各国政府已采取具体措施缓解经济压力，特别是通过财政补贴消费者。鉴于全球天然气和液化天然气足以完全替代俄罗斯天然气——尽管成本高昂——人们对冬季挨冻或工业大规模停产的担忧完全没有必要，因为供应并不短缺——这相当于有足够的汽车，但都是梅赛德斯，市场上没有起亚。</a:t>
            </a:r>
          </a:p>
          <a:p/>
        </p:txBody>
      </p:sp>
      <p:graphicFrame>
        <p:nvGraphicFramePr>
          <p:cNvPr id="3" name="Object 2">
            <a:extLst>
              <a:ext uri="{FF2B5EF4-FFF2-40B4-BE49-F238E27FC236}">
                <a16:creationId xmlns:a16="http://schemas.microsoft.com/office/drawing/2014/main" id="{5364A027-17D4-DDAF-33C6-92D992BB6FFA}"/>
              </a:ext>
            </a:extLst>
          </p:cNvPr>
          <p:cNvGraphicFramePr>
            <a:graphicFrameLocks noChangeAspect="1"/>
          </p:cNvGraphicFramePr>
          <p:nvPr>
            <p:extLst>
              <p:ext uri="{D42A27DB-BD31-4B8C-83A1-F6EECF244321}">
                <p14:modId xmlns:p14="http://schemas.microsoft.com/office/powerpoint/2010/main" val="1741288447"/>
              </p:ext>
            </p:extLst>
          </p:nvPr>
        </p:nvGraphicFramePr>
        <p:xfrm>
          <a:off x="3584448" y="2287698"/>
          <a:ext cx="7765349" cy="4498848"/>
        </p:xfrm>
        <a:graphic>
          <a:graphicData uri="http://schemas.openxmlformats.org/presentationml/2006/ole">
            <mc:AlternateContent xmlns:mc="http://schemas.openxmlformats.org/markup-compatibility/2006">
              <mc:Choice xmlns:v="urn:schemas-microsoft-com:vml" Requires="v">
                <p:oleObj name="Bitmap Image" r:id="rId2" imgW="4781520" imgH="2769840" progId="PBrush">
                  <p:embed/>
                </p:oleObj>
              </mc:Choice>
              <mc:Fallback>
                <p:oleObj name="Bitmap Image" r:id="rId2" imgW="4781520" imgH="2769840" progId="PBrush">
                  <p:embed/>
                  <p:pic>
                    <p:nvPicPr>
                      <p:cNvPr id="0" name=""/>
                      <p:cNvPicPr/>
                      <p:nvPr/>
                    </p:nvPicPr>
                    <p:blipFill>
                      <a:blip r:embed="rId3"/>
                      <a:stretch>
                        <a:fillRect/>
                      </a:stretch>
                    </p:blipFill>
                    <p:spPr>
                      <a:xfrm>
                        <a:off x="3584448" y="2287698"/>
                        <a:ext cx="7765349" cy="4498848"/>
                      </a:xfrm>
                      <a:prstGeom prst="rect">
                        <a:avLst/>
                      </a:prstGeom>
                    </p:spPr>
                  </p:pic>
                </p:oleObj>
              </mc:Fallback>
            </mc:AlternateContent>
          </a:graphicData>
        </a:graphic>
      </p:graphicFrame>
      <p:sp>
        <p:nvSpPr>
          <p:cNvPr id="12" name="Arrow: Right 27">
            <a:extLst>
              <a:ext uri="{FF2B5EF4-FFF2-40B4-BE49-F238E27FC236}">
                <a16:creationId xmlns:a16="http://schemas.microsoft.com/office/drawing/2014/main" id="{1B52FFCC-FABC-7AE2-61F0-2ECF9CCCCF12}"/>
              </a:ext>
            </a:extLst>
          </p:cNvPr>
          <p:cNvSpPr/>
          <p:nvPr/>
        </p:nvSpPr>
        <p:spPr>
          <a:xfrm rot="5011119">
            <a:off x="6398240" y="4426076"/>
            <a:ext cx="845358" cy="349127"/>
          </a:xfrm>
          <a:prstGeom prst="rightArrow">
            <a:avLst/>
          </a:prstGeom>
          <a:gradFill>
            <a:gsLst>
              <a:gs pos="16000">
                <a:schemeClr val="bg1">
                  <a:alpha val="50000"/>
                </a:schemeClr>
              </a:gs>
              <a:gs pos="0">
                <a:schemeClr val="bg1">
                  <a:alpha val="50000"/>
                </a:schemeClr>
              </a:gs>
              <a:gs pos="100000">
                <a:srgbClr val="FFC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000000"/>
              </a:solidFill>
            </a:endParaRPr>
          </a:p>
        </p:txBody>
      </p:sp>
      <p:sp>
        <p:nvSpPr>
          <p:cNvPr id="13" name="TextBox 1">
            <a:extLst>
              <a:ext uri="{FF2B5EF4-FFF2-40B4-BE49-F238E27FC236}">
                <a16:creationId xmlns:a16="http://schemas.microsoft.com/office/drawing/2014/main" id="{ED47461C-B9D3-D944-7E02-6F929F77DA08}"/>
              </a:ext>
            </a:extLst>
          </p:cNvPr>
          <p:cNvSpPr txBox="1"/>
          <p:nvPr/>
        </p:nvSpPr>
        <p:spPr>
          <a:xfrm>
            <a:off x="6404827" y="5282177"/>
            <a:ext cx="2754414" cy="461665"/>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000000"/>
                </a:solidFill>
                <a:latin typeface="Georgia" panose="02040502050405020303" pitchFamily="18" charset="0"/>
              </a:defRPr>
            </a:pPr>
            <a:r>
              <a:t>随着液化天然气技术日趋成熟，成本正迅速下降</a:t>
            </a:r>
          </a:p>
        </p:txBody>
      </p:sp>
      <p:sp>
        <p:nvSpPr>
          <p:cNvPr id="14" name="Content Placeholder 3">
            <a:extLst>
              <a:ext uri="{FF2B5EF4-FFF2-40B4-BE49-F238E27FC236}">
                <a16:creationId xmlns:a16="http://schemas.microsoft.com/office/drawing/2014/main" id="{49A3828D-82D4-6AEE-4553-EA6C1F364F5B}"/>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
        <p:nvSpPr>
          <p:cNvPr id="4" name="矩形 3">
            <a:extLst>
              <a:ext uri="{FF2B5EF4-FFF2-40B4-BE49-F238E27FC236}">
                <a16:creationId xmlns:a16="http://schemas.microsoft.com/office/drawing/2014/main" id="{B1FD162A-9E1A-BD35-6555-0F6C52F3538A}"/>
              </a:ext>
            </a:extLst>
          </p:cNvPr>
          <p:cNvSpPr/>
          <p:nvPr/>
        </p:nvSpPr>
        <p:spPr>
          <a:xfrm>
            <a:off x="3663696" y="3118104"/>
            <a:ext cx="246888" cy="2572512"/>
          </a:xfrm>
          <a:prstGeom prst="rect">
            <a:avLst/>
          </a:prstGeom>
          <a:solidFill>
            <a:srgbClr val="FFFFFF"/>
          </a:solidFill>
        </p:spPr>
        <p:txBody>
          <a:bodyPr vert="vert270" wrap="none" lIns="0" tIns="0" rIns="0" bIns="0">
            <a:noAutofit/>
          </a:bodyPr>
          <a:lstStyle/>
          <a:p>
            <a:pPr indent="0">
              <a:defRPr sz="1200" b="1">
                <a:solidFill>
                  <a:srgbClr val="000000"/>
                </a:solidFill>
                <a:latin typeface="Arial"/>
              </a:defRPr>
            </a:pPr>
            <a:r>
              <a:t>商业盈亏平衡（美元/千立方英尺）</a:t>
            </a:r>
          </a:p>
        </p:txBody>
      </p:sp>
      <p:sp>
        <p:nvSpPr>
          <p:cNvPr id="6" name="矩形 5">
            <a:extLst>
              <a:ext uri="{FF2B5EF4-FFF2-40B4-BE49-F238E27FC236}">
                <a16:creationId xmlns:a16="http://schemas.microsoft.com/office/drawing/2014/main" id="{A3F7B411-E9FE-8682-85D6-EDC235D03583}"/>
              </a:ext>
            </a:extLst>
          </p:cNvPr>
          <p:cNvSpPr/>
          <p:nvPr/>
        </p:nvSpPr>
        <p:spPr>
          <a:xfrm>
            <a:off x="4764024" y="3986784"/>
            <a:ext cx="944880" cy="182880"/>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莫桑比克</a:t>
            </a:r>
          </a:p>
        </p:txBody>
      </p:sp>
      <p:sp>
        <p:nvSpPr>
          <p:cNvPr id="7" name="矩形 6">
            <a:extLst>
              <a:ext uri="{FF2B5EF4-FFF2-40B4-BE49-F238E27FC236}">
                <a16:creationId xmlns:a16="http://schemas.microsoft.com/office/drawing/2014/main" id="{65609653-146B-732F-214B-3A41CD624A0F}"/>
              </a:ext>
            </a:extLst>
          </p:cNvPr>
          <p:cNvSpPr/>
          <p:nvPr/>
        </p:nvSpPr>
        <p:spPr>
          <a:xfrm>
            <a:off x="5760720" y="3733800"/>
            <a:ext cx="1359408" cy="176784"/>
          </a:xfrm>
          <a:prstGeom prst="rect">
            <a:avLst/>
          </a:prstGeom>
          <a:solidFill>
            <a:srgbClr val="FFFFFF"/>
          </a:solidFill>
        </p:spPr>
        <p:txBody>
          <a:bodyPr wrap="none" lIns="0" tIns="0" rIns="0" bIns="0">
            <a:noAutofit/>
          </a:bodyPr>
          <a:lstStyle/>
          <a:p>
            <a:pPr indent="0">
              <a:defRPr sz="1200">
                <a:solidFill>
                  <a:srgbClr val="000000"/>
                </a:solidFill>
                <a:latin typeface="Arial"/>
              </a:defRPr>
            </a:pPr>
            <a:r>
              <a:t>巴布亚新几内亚</a:t>
            </a:r>
          </a:p>
        </p:txBody>
      </p:sp>
      <p:sp>
        <p:nvSpPr>
          <p:cNvPr id="11" name="矩形 10">
            <a:extLst>
              <a:ext uri="{FF2B5EF4-FFF2-40B4-BE49-F238E27FC236}">
                <a16:creationId xmlns:a16="http://schemas.microsoft.com/office/drawing/2014/main" id="{A72BED58-73DD-C142-7E1A-C9D548DDD40F}"/>
              </a:ext>
            </a:extLst>
          </p:cNvPr>
          <p:cNvSpPr/>
          <p:nvPr/>
        </p:nvSpPr>
        <p:spPr>
          <a:xfrm>
            <a:off x="6912864" y="3544824"/>
            <a:ext cx="554736" cy="188976"/>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安哥拉</a:t>
            </a:r>
          </a:p>
        </p:txBody>
      </p:sp>
      <p:sp>
        <p:nvSpPr>
          <p:cNvPr id="15" name="矩形 14">
            <a:extLst>
              <a:ext uri="{FF2B5EF4-FFF2-40B4-BE49-F238E27FC236}">
                <a16:creationId xmlns:a16="http://schemas.microsoft.com/office/drawing/2014/main" id="{657A8436-449E-8C69-BDE8-20FAFB2A2A06}"/>
              </a:ext>
            </a:extLst>
          </p:cNvPr>
          <p:cNvSpPr/>
          <p:nvPr/>
        </p:nvSpPr>
        <p:spPr>
          <a:xfrm>
            <a:off x="7513320" y="3413760"/>
            <a:ext cx="435864" cy="182880"/>
          </a:xfrm>
          <a:prstGeom prst="rect">
            <a:avLst/>
          </a:prstGeom>
          <a:solidFill>
            <a:srgbClr val="FFFFFF"/>
          </a:solidFill>
        </p:spPr>
        <p:txBody>
          <a:bodyPr wrap="none" lIns="0" tIns="0" rIns="0" bIns="0">
            <a:noAutofit/>
          </a:bodyPr>
          <a:lstStyle/>
          <a:p>
            <a:pPr indent="0">
              <a:defRPr sz="1200">
                <a:solidFill>
                  <a:srgbClr val="000000"/>
                </a:solidFill>
                <a:latin typeface="Arial"/>
              </a:defRPr>
            </a:pPr>
            <a:r>
              <a:t>以色列</a:t>
            </a:r>
          </a:p>
        </p:txBody>
      </p:sp>
      <p:sp>
        <p:nvSpPr>
          <p:cNvPr id="16" name="矩形 15">
            <a:extLst>
              <a:ext uri="{FF2B5EF4-FFF2-40B4-BE49-F238E27FC236}">
                <a16:creationId xmlns:a16="http://schemas.microsoft.com/office/drawing/2014/main" id="{005BEE44-CA02-6DDC-64BC-7B17DE19D2A0}"/>
              </a:ext>
            </a:extLst>
          </p:cNvPr>
          <p:cNvSpPr/>
          <p:nvPr/>
        </p:nvSpPr>
        <p:spPr>
          <a:xfrm>
            <a:off x="8382000" y="3200400"/>
            <a:ext cx="518160" cy="198120"/>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尼日利亚</a:t>
            </a:r>
          </a:p>
        </p:txBody>
      </p:sp>
      <p:sp>
        <p:nvSpPr>
          <p:cNvPr id="17" name="矩形 16">
            <a:extLst>
              <a:ext uri="{FF2B5EF4-FFF2-40B4-BE49-F238E27FC236}">
                <a16:creationId xmlns:a16="http://schemas.microsoft.com/office/drawing/2014/main" id="{61B7D500-3B81-78E3-3F47-1235FCBD46B4}"/>
              </a:ext>
            </a:extLst>
          </p:cNvPr>
          <p:cNvSpPr/>
          <p:nvPr/>
        </p:nvSpPr>
        <p:spPr>
          <a:xfrm>
            <a:off x="9070848" y="3072384"/>
            <a:ext cx="762000" cy="173736"/>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印度尼西亚</a:t>
            </a:r>
          </a:p>
        </p:txBody>
      </p:sp>
      <p:sp>
        <p:nvSpPr>
          <p:cNvPr id="18" name="矩形 17">
            <a:extLst>
              <a:ext uri="{FF2B5EF4-FFF2-40B4-BE49-F238E27FC236}">
                <a16:creationId xmlns:a16="http://schemas.microsoft.com/office/drawing/2014/main" id="{1026B772-5794-5FB5-29F1-7A9CFC966B51}"/>
              </a:ext>
            </a:extLst>
          </p:cNvPr>
          <p:cNvSpPr/>
          <p:nvPr/>
        </p:nvSpPr>
        <p:spPr>
          <a:xfrm>
            <a:off x="4739640" y="4550664"/>
            <a:ext cx="579120" cy="182880"/>
          </a:xfrm>
          <a:prstGeom prst="rect">
            <a:avLst/>
          </a:prstGeom>
          <a:solidFill>
            <a:srgbClr val="FFFFFF"/>
          </a:solidFill>
        </p:spPr>
        <p:txBody>
          <a:bodyPr wrap="none" lIns="0" tIns="0" rIns="0" bIns="0">
            <a:noAutofit/>
          </a:bodyPr>
          <a:lstStyle/>
          <a:p>
            <a:pPr indent="0">
              <a:defRPr sz="1200">
                <a:solidFill>
                  <a:srgbClr val="000000"/>
                </a:solidFill>
                <a:latin typeface="Arial"/>
              </a:defRPr>
            </a:pPr>
            <a:r>
              <a:t>也门</a:t>
            </a:r>
          </a:p>
        </p:txBody>
      </p:sp>
      <p:sp>
        <p:nvSpPr>
          <p:cNvPr id="19" name="矩形 18">
            <a:extLst>
              <a:ext uri="{FF2B5EF4-FFF2-40B4-BE49-F238E27FC236}">
                <a16:creationId xmlns:a16="http://schemas.microsoft.com/office/drawing/2014/main" id="{F0F2F58C-5F00-1B3C-91F3-88C0D34D70E1}"/>
              </a:ext>
            </a:extLst>
          </p:cNvPr>
          <p:cNvSpPr/>
          <p:nvPr/>
        </p:nvSpPr>
        <p:spPr>
          <a:xfrm>
            <a:off x="5775960" y="4352544"/>
            <a:ext cx="295656" cy="158496"/>
          </a:xfrm>
          <a:prstGeom prst="rect">
            <a:avLst/>
          </a:prstGeom>
          <a:solidFill>
            <a:srgbClr val="FFFFFF"/>
          </a:solidFill>
        </p:spPr>
        <p:txBody>
          <a:bodyPr wrap="none" lIns="0" tIns="0" rIns="0" bIns="0">
            <a:noAutofit/>
          </a:bodyPr>
          <a:lstStyle/>
          <a:p>
            <a:pPr indent="0">
              <a:defRPr sz="1200">
                <a:solidFill>
                  <a:srgbClr val="000000"/>
                </a:solidFill>
                <a:latin typeface="Arial"/>
              </a:defRPr>
            </a:pPr>
            <a:r>
              <a:t>美国</a:t>
            </a:r>
          </a:p>
        </p:txBody>
      </p:sp>
      <p:sp>
        <p:nvSpPr>
          <p:cNvPr id="20" name="矩形 19">
            <a:extLst>
              <a:ext uri="{FF2B5EF4-FFF2-40B4-BE49-F238E27FC236}">
                <a16:creationId xmlns:a16="http://schemas.microsoft.com/office/drawing/2014/main" id="{2A31BC4C-2D1A-D744-8C65-3543BBE6FFA3}"/>
              </a:ext>
            </a:extLst>
          </p:cNvPr>
          <p:cNvSpPr/>
          <p:nvPr/>
        </p:nvSpPr>
        <p:spPr>
          <a:xfrm>
            <a:off x="6156960" y="4221480"/>
            <a:ext cx="542544" cy="182880"/>
          </a:xfrm>
          <a:prstGeom prst="rect">
            <a:avLst/>
          </a:prstGeom>
          <a:solidFill>
            <a:srgbClr val="FFFFFF"/>
          </a:solidFill>
        </p:spPr>
        <p:txBody>
          <a:bodyPr wrap="none" lIns="0" tIns="0" rIns="0" bIns="0">
            <a:noAutofit/>
          </a:bodyPr>
          <a:lstStyle/>
          <a:p>
            <a:pPr indent="0">
              <a:defRPr sz="1200">
                <a:solidFill>
                  <a:srgbClr val="000000"/>
                </a:solidFill>
                <a:latin typeface="Arial"/>
              </a:defRPr>
            </a:pPr>
            <a:r>
              <a:t>俄罗斯</a:t>
            </a:r>
          </a:p>
        </p:txBody>
      </p:sp>
      <p:sp>
        <p:nvSpPr>
          <p:cNvPr id="21" name="矩形 20">
            <a:extLst>
              <a:ext uri="{FF2B5EF4-FFF2-40B4-BE49-F238E27FC236}">
                <a16:creationId xmlns:a16="http://schemas.microsoft.com/office/drawing/2014/main" id="{5F982A64-B651-3E83-BD19-4E3B4BFE33A1}"/>
              </a:ext>
            </a:extLst>
          </p:cNvPr>
          <p:cNvSpPr/>
          <p:nvPr/>
        </p:nvSpPr>
        <p:spPr>
          <a:xfrm>
            <a:off x="6745224" y="4114800"/>
            <a:ext cx="719328" cy="222504"/>
          </a:xfrm>
          <a:prstGeom prst="rect">
            <a:avLst/>
          </a:prstGeom>
          <a:solidFill>
            <a:srgbClr val="FFFFFF"/>
          </a:solidFill>
        </p:spPr>
        <p:txBody>
          <a:bodyPr wrap="none" lIns="0" tIns="0" rIns="0" bIns="0">
            <a:noAutofit/>
          </a:bodyPr>
          <a:lstStyle/>
          <a:p>
            <a:pPr indent="0">
              <a:defRPr sz="1200">
                <a:solidFill>
                  <a:srgbClr val="000000"/>
                </a:solidFill>
                <a:latin typeface="Arial"/>
              </a:defRPr>
            </a:pPr>
            <a:r>
              <a:t>坦桑尼亚</a:t>
            </a:r>
          </a:p>
        </p:txBody>
      </p:sp>
      <p:sp>
        <p:nvSpPr>
          <p:cNvPr id="22" name="矩形 21">
            <a:extLst>
              <a:ext uri="{FF2B5EF4-FFF2-40B4-BE49-F238E27FC236}">
                <a16:creationId xmlns:a16="http://schemas.microsoft.com/office/drawing/2014/main" id="{AE79165E-BA76-D4F6-464F-804585801C94}"/>
              </a:ext>
            </a:extLst>
          </p:cNvPr>
          <p:cNvSpPr/>
          <p:nvPr/>
        </p:nvSpPr>
        <p:spPr>
          <a:xfrm>
            <a:off x="7702296" y="3998976"/>
            <a:ext cx="627888" cy="207264"/>
          </a:xfrm>
          <a:prstGeom prst="rect">
            <a:avLst/>
          </a:prstGeom>
          <a:solidFill>
            <a:srgbClr val="FFFFFF"/>
          </a:solidFill>
        </p:spPr>
        <p:txBody>
          <a:bodyPr wrap="none" lIns="0" tIns="0" rIns="0" bIns="0">
            <a:noAutofit/>
          </a:bodyPr>
          <a:lstStyle/>
          <a:p>
            <a:pPr indent="0" algn="ctr">
              <a:defRPr sz="1200">
                <a:solidFill>
                  <a:srgbClr val="000000"/>
                </a:solidFill>
                <a:latin typeface="Arial"/>
              </a:defRPr>
            </a:pPr>
            <a:r>
              <a:t>加拿大</a:t>
            </a:r>
          </a:p>
        </p:txBody>
      </p:sp>
      <p:sp>
        <p:nvSpPr>
          <p:cNvPr id="23" name="矩形 22">
            <a:extLst>
              <a:ext uri="{FF2B5EF4-FFF2-40B4-BE49-F238E27FC236}">
                <a16:creationId xmlns:a16="http://schemas.microsoft.com/office/drawing/2014/main" id="{999E0D64-9E95-3B41-7E34-07E9CEA02108}"/>
              </a:ext>
            </a:extLst>
          </p:cNvPr>
          <p:cNvSpPr/>
          <p:nvPr/>
        </p:nvSpPr>
        <p:spPr>
          <a:xfrm>
            <a:off x="8391144" y="3681984"/>
            <a:ext cx="701040" cy="152400"/>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澳大利亚</a:t>
            </a:r>
          </a:p>
        </p:txBody>
      </p:sp>
      <p:sp>
        <p:nvSpPr>
          <p:cNvPr id="24" name="矩形 23">
            <a:extLst>
              <a:ext uri="{FF2B5EF4-FFF2-40B4-BE49-F238E27FC236}">
                <a16:creationId xmlns:a16="http://schemas.microsoft.com/office/drawing/2014/main" id="{A7D7C87E-93A1-28A1-8E4A-B94E91FCBA6C}"/>
              </a:ext>
            </a:extLst>
          </p:cNvPr>
          <p:cNvSpPr/>
          <p:nvPr/>
        </p:nvSpPr>
        <p:spPr>
          <a:xfrm>
            <a:off x="10003536" y="3444240"/>
            <a:ext cx="765048" cy="182880"/>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印度尼西亚</a:t>
            </a:r>
          </a:p>
        </p:txBody>
      </p:sp>
      <p:sp>
        <p:nvSpPr>
          <p:cNvPr id="25" name="矩形 24">
            <a:extLst>
              <a:ext uri="{FF2B5EF4-FFF2-40B4-BE49-F238E27FC236}">
                <a16:creationId xmlns:a16="http://schemas.microsoft.com/office/drawing/2014/main" id="{FC8675BD-56D4-2F7E-A640-1616411DE142}"/>
              </a:ext>
            </a:extLst>
          </p:cNvPr>
          <p:cNvSpPr/>
          <p:nvPr/>
        </p:nvSpPr>
        <p:spPr>
          <a:xfrm>
            <a:off x="10021824" y="3672840"/>
            <a:ext cx="792480" cy="182880"/>
          </a:xfrm>
          <a:prstGeom prst="rect">
            <a:avLst/>
          </a:prstGeom>
          <a:solidFill>
            <a:srgbClr val="FFFFFF"/>
          </a:solidFill>
        </p:spPr>
        <p:txBody>
          <a:bodyPr wrap="none" lIns="0" tIns="0" rIns="0" bIns="0">
            <a:noAutofit/>
          </a:bodyPr>
          <a:lstStyle/>
          <a:p>
            <a:pPr indent="0">
              <a:defRPr sz="1200">
                <a:solidFill>
                  <a:srgbClr val="000000"/>
                </a:solidFill>
                <a:latin typeface="Arial"/>
              </a:defRPr>
            </a:pPr>
            <a:r>
              <a:t>喀麦隆</a:t>
            </a:r>
          </a:p>
        </p:txBody>
      </p:sp>
      <p:sp>
        <p:nvSpPr>
          <p:cNvPr id="26" name="矩形 25">
            <a:extLst>
              <a:ext uri="{FF2B5EF4-FFF2-40B4-BE49-F238E27FC236}">
                <a16:creationId xmlns:a16="http://schemas.microsoft.com/office/drawing/2014/main" id="{9B9B6E17-52E4-3002-1BDB-54DD60147BB3}"/>
              </a:ext>
            </a:extLst>
          </p:cNvPr>
          <p:cNvSpPr/>
          <p:nvPr/>
        </p:nvSpPr>
        <p:spPr>
          <a:xfrm>
            <a:off x="9921240" y="3901440"/>
            <a:ext cx="655320" cy="137160"/>
          </a:xfrm>
          <a:prstGeom prst="rect">
            <a:avLst/>
          </a:prstGeom>
          <a:solidFill>
            <a:srgbClr val="FFFFFF"/>
          </a:solidFill>
        </p:spPr>
        <p:txBody>
          <a:bodyPr wrap="none" lIns="0" tIns="0" rIns="0" bIns="0">
            <a:noAutofit/>
          </a:bodyPr>
          <a:lstStyle/>
          <a:p>
            <a:pPr indent="0">
              <a:defRPr sz="1200">
                <a:solidFill>
                  <a:srgbClr val="000000"/>
                </a:solidFill>
                <a:latin typeface="Arial"/>
              </a:defRPr>
            </a:pPr>
            <a:r>
              <a:t>澳大利亚</a:t>
            </a:r>
          </a:p>
        </p:txBody>
      </p:sp>
      <p:sp>
        <p:nvSpPr>
          <p:cNvPr id="27" name="矩形 26">
            <a:extLst>
              <a:ext uri="{FF2B5EF4-FFF2-40B4-BE49-F238E27FC236}">
                <a16:creationId xmlns:a16="http://schemas.microsoft.com/office/drawing/2014/main" id="{1DE6FBC8-B3D7-21C2-29F3-BBDAA21A433F}"/>
              </a:ext>
            </a:extLst>
          </p:cNvPr>
          <p:cNvSpPr/>
          <p:nvPr/>
        </p:nvSpPr>
        <p:spPr>
          <a:xfrm>
            <a:off x="9488424" y="4093464"/>
            <a:ext cx="691896" cy="182880"/>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坦桑尼亚</a:t>
            </a:r>
          </a:p>
        </p:txBody>
      </p:sp>
      <p:sp>
        <p:nvSpPr>
          <p:cNvPr id="28" name="矩形 27">
            <a:extLst>
              <a:ext uri="{FF2B5EF4-FFF2-40B4-BE49-F238E27FC236}">
                <a16:creationId xmlns:a16="http://schemas.microsoft.com/office/drawing/2014/main" id="{C363B94A-31CE-4501-EE11-9CC3505CC946}"/>
              </a:ext>
            </a:extLst>
          </p:cNvPr>
          <p:cNvSpPr/>
          <p:nvPr/>
        </p:nvSpPr>
        <p:spPr>
          <a:xfrm>
            <a:off x="9320784" y="4535424"/>
            <a:ext cx="597408" cy="213360"/>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塞内加尔</a:t>
            </a:r>
          </a:p>
        </p:txBody>
      </p:sp>
      <p:sp>
        <p:nvSpPr>
          <p:cNvPr id="29" name="矩形 28">
            <a:extLst>
              <a:ext uri="{FF2B5EF4-FFF2-40B4-BE49-F238E27FC236}">
                <a16:creationId xmlns:a16="http://schemas.microsoft.com/office/drawing/2014/main" id="{BCD175A5-88DB-4354-C4A1-6A8859221E1C}"/>
              </a:ext>
            </a:extLst>
          </p:cNvPr>
          <p:cNvSpPr/>
          <p:nvPr/>
        </p:nvSpPr>
        <p:spPr>
          <a:xfrm>
            <a:off x="8449056" y="4474464"/>
            <a:ext cx="566928" cy="167640"/>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俄罗斯</a:t>
            </a:r>
          </a:p>
        </p:txBody>
      </p:sp>
      <p:sp>
        <p:nvSpPr>
          <p:cNvPr id="30" name="矩形 29">
            <a:extLst>
              <a:ext uri="{FF2B5EF4-FFF2-40B4-BE49-F238E27FC236}">
                <a16:creationId xmlns:a16="http://schemas.microsoft.com/office/drawing/2014/main" id="{82225095-505C-44CB-EA9F-518C67319ED7}"/>
              </a:ext>
            </a:extLst>
          </p:cNvPr>
          <p:cNvSpPr/>
          <p:nvPr/>
        </p:nvSpPr>
        <p:spPr>
          <a:xfrm>
            <a:off x="7863840" y="4632960"/>
            <a:ext cx="981456" cy="176784"/>
          </a:xfrm>
          <a:prstGeom prst="rect">
            <a:avLst/>
          </a:prstGeom>
          <a:solidFill>
            <a:srgbClr val="FFFFFF"/>
          </a:solidFill>
        </p:spPr>
        <p:txBody>
          <a:bodyPr wrap="none" lIns="0" tIns="0" rIns="0" bIns="0">
            <a:noAutofit/>
          </a:bodyPr>
          <a:lstStyle/>
          <a:p>
            <a:pPr indent="0">
              <a:defRPr sz="1200">
                <a:solidFill>
                  <a:srgbClr val="000000"/>
                </a:solidFill>
                <a:latin typeface="Arial"/>
              </a:defRPr>
            </a:pPr>
            <a:r>
              <a:t>莫桑比克</a:t>
            </a:r>
          </a:p>
        </p:txBody>
      </p:sp>
      <p:sp>
        <p:nvSpPr>
          <p:cNvPr id="31" name="矩形 30">
            <a:extLst>
              <a:ext uri="{FF2B5EF4-FFF2-40B4-BE49-F238E27FC236}">
                <a16:creationId xmlns:a16="http://schemas.microsoft.com/office/drawing/2014/main" id="{902E86A7-6283-40E4-7743-CDBD477F0332}"/>
              </a:ext>
            </a:extLst>
          </p:cNvPr>
          <p:cNvSpPr/>
          <p:nvPr/>
        </p:nvSpPr>
        <p:spPr>
          <a:xfrm>
            <a:off x="7181088" y="4739640"/>
            <a:ext cx="271272" cy="182880"/>
          </a:xfrm>
          <a:prstGeom prst="rect">
            <a:avLst/>
          </a:prstGeom>
          <a:solidFill>
            <a:srgbClr val="FFFFFF"/>
          </a:solidFill>
        </p:spPr>
        <p:txBody>
          <a:bodyPr wrap="none" lIns="0" tIns="0" rIns="0" bIns="0">
            <a:noAutofit/>
          </a:bodyPr>
          <a:lstStyle/>
          <a:p>
            <a:pPr indent="0" algn="r">
              <a:defRPr sz="1200">
                <a:solidFill>
                  <a:srgbClr val="000000"/>
                </a:solidFill>
                <a:latin typeface="Arial"/>
              </a:defRPr>
            </a:pPr>
            <a:r>
              <a:t>美国</a:t>
            </a:r>
          </a:p>
        </p:txBody>
      </p:sp>
      <p:sp>
        <p:nvSpPr>
          <p:cNvPr id="32" name="矩形 31">
            <a:extLst>
              <a:ext uri="{FF2B5EF4-FFF2-40B4-BE49-F238E27FC236}">
                <a16:creationId xmlns:a16="http://schemas.microsoft.com/office/drawing/2014/main" id="{F8D77FCF-6432-A889-EBC9-7AB73E5A6200}"/>
              </a:ext>
            </a:extLst>
          </p:cNvPr>
          <p:cNvSpPr/>
          <p:nvPr/>
        </p:nvSpPr>
        <p:spPr>
          <a:xfrm>
            <a:off x="7772400" y="5013960"/>
            <a:ext cx="579120" cy="167640"/>
          </a:xfrm>
          <a:prstGeom prst="rect">
            <a:avLst/>
          </a:prstGeom>
          <a:solidFill>
            <a:srgbClr val="FFFFFF"/>
          </a:solidFill>
        </p:spPr>
        <p:txBody>
          <a:bodyPr wrap="none" lIns="0" tIns="0" rIns="0" bIns="0">
            <a:noAutofit/>
          </a:bodyPr>
          <a:lstStyle/>
          <a:p>
            <a:pPr indent="0">
              <a:defRPr sz="1200">
                <a:solidFill>
                  <a:srgbClr val="000000"/>
                </a:solidFill>
                <a:latin typeface="Arial"/>
              </a:defRPr>
            </a:pPr>
            <a:r>
              <a:t>尼日利亚</a:t>
            </a:r>
          </a:p>
        </p:txBody>
      </p:sp>
      <p:sp>
        <p:nvSpPr>
          <p:cNvPr id="34" name="矩形 33">
            <a:extLst>
              <a:ext uri="{FF2B5EF4-FFF2-40B4-BE49-F238E27FC236}">
                <a16:creationId xmlns:a16="http://schemas.microsoft.com/office/drawing/2014/main" id="{3A0EAF71-026D-7E78-75D2-B34F8682B017}"/>
              </a:ext>
            </a:extLst>
          </p:cNvPr>
          <p:cNvSpPr/>
          <p:nvPr/>
        </p:nvSpPr>
        <p:spPr>
          <a:xfrm>
            <a:off x="4168826" y="4915575"/>
            <a:ext cx="1423416" cy="152400"/>
          </a:xfrm>
          <a:prstGeom prst="rect">
            <a:avLst/>
          </a:prstGeom>
          <a:solidFill>
            <a:srgbClr val="FFFFFF"/>
          </a:solidFill>
        </p:spPr>
        <p:txBody>
          <a:bodyPr wrap="none" lIns="0" tIns="0" rIns="0" bIns="0">
            <a:noAutofit/>
          </a:bodyPr>
          <a:lstStyle/>
          <a:p>
            <a:pPr indent="0">
              <a:defRPr sz="1200">
                <a:solidFill>
                  <a:srgbClr val="000000"/>
                </a:solidFill>
                <a:latin typeface="Arial"/>
              </a:defRPr>
            </a:pPr>
            <a:r>
              <a:t>巴布亚新几内亚</a:t>
            </a:r>
          </a:p>
        </p:txBody>
      </p:sp>
      <p:sp>
        <p:nvSpPr>
          <p:cNvPr id="35" name="矩形 34">
            <a:extLst>
              <a:ext uri="{FF2B5EF4-FFF2-40B4-BE49-F238E27FC236}">
                <a16:creationId xmlns:a16="http://schemas.microsoft.com/office/drawing/2014/main" id="{FDF5E647-72C8-222C-47F2-EC30300C519B}"/>
              </a:ext>
            </a:extLst>
          </p:cNvPr>
          <p:cNvSpPr/>
          <p:nvPr/>
        </p:nvSpPr>
        <p:spPr>
          <a:xfrm>
            <a:off x="5236464" y="5181600"/>
            <a:ext cx="582168" cy="161544"/>
          </a:xfrm>
          <a:prstGeom prst="rect">
            <a:avLst/>
          </a:prstGeom>
          <a:solidFill>
            <a:srgbClr val="FFFFFF"/>
          </a:solidFill>
        </p:spPr>
        <p:txBody>
          <a:bodyPr wrap="none" lIns="0" tIns="0" rIns="0" bIns="0">
            <a:noAutofit/>
          </a:bodyPr>
          <a:lstStyle/>
          <a:p>
            <a:pPr indent="0" algn="ctr">
              <a:defRPr sz="1200">
                <a:solidFill>
                  <a:srgbClr val="000000"/>
                </a:solidFill>
                <a:latin typeface="Arial"/>
              </a:defRPr>
            </a:pPr>
            <a:r>
              <a:t>墨西哥</a:t>
            </a:r>
          </a:p>
        </p:txBody>
      </p:sp>
      <p:sp>
        <p:nvSpPr>
          <p:cNvPr id="36" name="矩形 35">
            <a:extLst>
              <a:ext uri="{FF2B5EF4-FFF2-40B4-BE49-F238E27FC236}">
                <a16:creationId xmlns:a16="http://schemas.microsoft.com/office/drawing/2014/main" id="{65C97656-EFEA-0A54-FBE1-8673E5D2331B}"/>
              </a:ext>
            </a:extLst>
          </p:cNvPr>
          <p:cNvSpPr/>
          <p:nvPr/>
        </p:nvSpPr>
        <p:spPr>
          <a:xfrm>
            <a:off x="4840224" y="5708904"/>
            <a:ext cx="484632" cy="198120"/>
          </a:xfrm>
          <a:prstGeom prst="rect">
            <a:avLst/>
          </a:prstGeom>
          <a:solidFill>
            <a:srgbClr val="FFFFFF"/>
          </a:solidFill>
        </p:spPr>
        <p:txBody>
          <a:bodyPr wrap="none" lIns="0" tIns="0" rIns="0" bIns="0">
            <a:noAutofit/>
          </a:bodyPr>
          <a:lstStyle/>
          <a:p>
            <a:pPr indent="0">
              <a:defRPr sz="1200">
                <a:solidFill>
                  <a:srgbClr val="000000"/>
                </a:solidFill>
                <a:latin typeface="Arial"/>
              </a:defRPr>
            </a:pPr>
            <a:r>
              <a:t>卡塔尔</a:t>
            </a:r>
          </a:p>
        </p:txBody>
      </p:sp>
      <p:sp>
        <p:nvSpPr>
          <p:cNvPr id="37" name="矩形 36">
            <a:extLst>
              <a:ext uri="{FF2B5EF4-FFF2-40B4-BE49-F238E27FC236}">
                <a16:creationId xmlns:a16="http://schemas.microsoft.com/office/drawing/2014/main" id="{53ABC1D0-AC18-3A55-5ABA-4E1032BF25ED}"/>
              </a:ext>
            </a:extLst>
          </p:cNvPr>
          <p:cNvSpPr/>
          <p:nvPr/>
        </p:nvSpPr>
        <p:spPr>
          <a:xfrm>
            <a:off x="5891784" y="6553200"/>
            <a:ext cx="2855976" cy="249936"/>
          </a:xfrm>
          <a:prstGeom prst="rect">
            <a:avLst/>
          </a:prstGeom>
          <a:solidFill>
            <a:srgbClr val="FFFFFF"/>
          </a:solidFill>
        </p:spPr>
        <p:txBody>
          <a:bodyPr wrap="none" lIns="0" tIns="0" rIns="0" bIns="0">
            <a:noAutofit/>
          </a:bodyPr>
          <a:lstStyle/>
          <a:p>
            <a:pPr indent="0">
              <a:defRPr sz="1200" b="1">
                <a:solidFill>
                  <a:srgbClr val="000000"/>
                </a:solidFill>
                <a:latin typeface="Arial"/>
              </a:defRPr>
            </a:pPr>
            <a:r>
              <a:t>累计峰值产量（千桶油当量/天）</a:t>
            </a:r>
          </a:p>
        </p:txBody>
      </p:sp>
      <p:sp>
        <p:nvSpPr>
          <p:cNvPr id="33" name="矩形 32">
            <a:extLst>
              <a:ext uri="{FF2B5EF4-FFF2-40B4-BE49-F238E27FC236}">
                <a16:creationId xmlns:a16="http://schemas.microsoft.com/office/drawing/2014/main" id="{C95DA6CD-884B-D645-9821-9905040F628F}"/>
              </a:ext>
            </a:extLst>
          </p:cNvPr>
          <p:cNvSpPr/>
          <p:nvPr/>
        </p:nvSpPr>
        <p:spPr>
          <a:xfrm>
            <a:off x="5244598" y="4800132"/>
            <a:ext cx="624840" cy="152400"/>
          </a:xfrm>
          <a:prstGeom prst="rect">
            <a:avLst/>
          </a:prstGeom>
          <a:solidFill>
            <a:srgbClr val="FFFFFF"/>
          </a:solidFill>
        </p:spPr>
        <p:txBody>
          <a:bodyPr wrap="none" lIns="0" tIns="0" rIns="0" bIns="0">
            <a:noAutofit/>
          </a:bodyPr>
          <a:lstStyle/>
          <a:p>
            <a:pPr indent="0">
              <a:defRPr sz="1200">
                <a:solidFill>
                  <a:srgbClr val="000000"/>
                </a:solidFill>
                <a:latin typeface="Arial"/>
              </a:defRPr>
            </a:pPr>
            <a:r>
              <a:t>加拿大</a:t>
            </a:r>
          </a:p>
        </p:txBody>
      </p:sp>
    </p:spTree>
    <p:extLst>
      <p:ext uri="{BB962C8B-B14F-4D97-AF65-F5344CB8AC3E}">
        <p14:creationId xmlns:p14="http://schemas.microsoft.com/office/powerpoint/2010/main" val="2090789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14</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212711"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按交付区域划分的液化天然气平均成本（基于高盛液化天然气基准）</a:t>
            </a:r>
          </a:p>
          <a:p>
            <a:pPr lvl="0">
              <a:defRPr sz="900">
                <a:solidFill>
                  <a:srgbClr val="000000"/>
                </a:solidFill>
                <a:latin typeface="Georgia" panose="02040502050405020303" pitchFamily="18" charset="0"/>
                <a:ea typeface="Source Sans Pro SemiBold" panose="020B0603030403020204" pitchFamily="34" charset="0"/>
              </a:defRPr>
            </a:pPr>
            <a:r>
              <a:t>（价格：美元/百万英热单位）</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欧洲仍然能够并愿意为液化天然气支付比亚洲更高的价格，从而确保未来的供应</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毫无疑问，液化天然气现货价格昂贵——尽管欧洲各国政府认识到消费者和企业面临的挑战，并普遍通过财政转移支付来帮助缓解能源价格上涨给消费者带来的痛苦。</a:t>
            </a:r>
          </a:p>
          <a:p>
            <a:r>
              <a:t>液化天然气高价带来的挑战不容小觑，但另一方面，高价却反常地保证了供应的连续性。液化天然气现货价格普遍比战前管道天然气高出10倍，但欧洲已证明能够并愿意持续支付高于亚洲JKM液化天然气基准的溢价。这确保了欧洲仍然是液化天然气供应商的首选目的地，并进一步缓解了供应压力，因为托运人和生产商在经济上受到激励，只要有可能就会将液化天然气供应转向欧洲。</a:t>
            </a:r>
          </a:p>
          <a:p>
            <a:r>
              <a:t>期货市场在远期曲线上定价清晰且持续的溢价；部分反映了欧洲不愿签订长期液化天然气合同，并坚持在现货市场或短期合同中采购。</a:t>
            </a:r>
          </a:p>
        </p:txBody>
      </p:sp>
      <p:graphicFrame>
        <p:nvGraphicFramePr>
          <p:cNvPr id="7" name="Object 6">
            <a:extLst>
              <a:ext uri="{FF2B5EF4-FFF2-40B4-BE49-F238E27FC236}">
                <a16:creationId xmlns:a16="http://schemas.microsoft.com/office/drawing/2014/main" id="{3984E8E0-F0D5-7725-53A0-9226D0E60622}"/>
              </a:ext>
            </a:extLst>
          </p:cNvPr>
          <p:cNvGraphicFramePr>
            <a:graphicFrameLocks noChangeAspect="1"/>
          </p:cNvGraphicFramePr>
          <p:nvPr>
            <p:extLst>
              <p:ext uri="{D42A27DB-BD31-4B8C-83A1-F6EECF244321}">
                <p14:modId xmlns:p14="http://schemas.microsoft.com/office/powerpoint/2010/main" val="3985570382"/>
              </p:ext>
            </p:extLst>
          </p:nvPr>
        </p:nvGraphicFramePr>
        <p:xfrm>
          <a:off x="3894138" y="2244408"/>
          <a:ext cx="7980362" cy="4555395"/>
        </p:xfrm>
        <a:graphic>
          <a:graphicData uri="http://schemas.openxmlformats.org/presentationml/2006/ole">
            <mc:AlternateContent xmlns:mc="http://schemas.openxmlformats.org/markup-compatibility/2006">
              <mc:Choice xmlns:v="urn:schemas-microsoft-com:vml" Requires="v">
                <p:oleObj name="Bitmap Image" r:id="rId2" imgW="4099680" imgH="2560320" progId="PBrush">
                  <p:embed/>
                </p:oleObj>
              </mc:Choice>
              <mc:Fallback>
                <p:oleObj name="Bitmap Image" r:id="rId2" imgW="4099680" imgH="2560320" progId="PBrush">
                  <p:embed/>
                  <p:pic>
                    <p:nvPicPr>
                      <p:cNvPr id="0" name=""/>
                      <p:cNvPicPr/>
                      <p:nvPr/>
                    </p:nvPicPr>
                    <p:blipFill>
                      <a:blip r:embed="rId3"/>
                      <a:stretch>
                        <a:fillRect/>
                      </a:stretch>
                    </p:blipFill>
                    <p:spPr>
                      <a:xfrm>
                        <a:off x="3894138" y="2244408"/>
                        <a:ext cx="7980362" cy="4555395"/>
                      </a:xfrm>
                      <a:prstGeom prst="rect">
                        <a:avLst/>
                      </a:prstGeom>
                    </p:spPr>
                  </p:pic>
                </p:oleObj>
              </mc:Fallback>
            </mc:AlternateContent>
          </a:graphicData>
        </a:graphic>
      </p:graphicFrame>
      <p:sp>
        <p:nvSpPr>
          <p:cNvPr id="15" name="Content Placeholder 3">
            <a:extLst>
              <a:ext uri="{FF2B5EF4-FFF2-40B4-BE49-F238E27FC236}">
                <a16:creationId xmlns:a16="http://schemas.microsoft.com/office/drawing/2014/main" id="{0F1B3038-F4A9-DC59-B264-2E0D6F2DF5B6}"/>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
        <p:nvSpPr>
          <p:cNvPr id="3" name="矩形 2">
            <a:extLst>
              <a:ext uri="{FF2B5EF4-FFF2-40B4-BE49-F238E27FC236}">
                <a16:creationId xmlns:a16="http://schemas.microsoft.com/office/drawing/2014/main" id="{44ECA487-8969-2142-ADB2-86EA7E93AECA}"/>
              </a:ext>
            </a:extLst>
          </p:cNvPr>
          <p:cNvSpPr/>
          <p:nvPr/>
        </p:nvSpPr>
        <p:spPr>
          <a:xfrm>
            <a:off x="7376160" y="2407920"/>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欧洲</a:t>
            </a:r>
          </a:p>
        </p:txBody>
      </p:sp>
      <p:sp>
        <p:nvSpPr>
          <p:cNvPr id="4" name="矩形 3">
            <a:extLst>
              <a:ext uri="{FF2B5EF4-FFF2-40B4-BE49-F238E27FC236}">
                <a16:creationId xmlns:a16="http://schemas.microsoft.com/office/drawing/2014/main" id="{E9D2E78B-88F7-A7A9-ED52-EE02EF9628D7}"/>
              </a:ext>
            </a:extLst>
          </p:cNvPr>
          <p:cNvSpPr/>
          <p:nvPr/>
        </p:nvSpPr>
        <p:spPr>
          <a:xfrm>
            <a:off x="8238744" y="2417064"/>
            <a:ext cx="445008" cy="219456"/>
          </a:xfrm>
          <a:prstGeom prst="rect">
            <a:avLst/>
          </a:prstGeom>
          <a:solidFill>
            <a:schemeClr val="bg1"/>
          </a:solidFill>
        </p:spPr>
        <p:txBody>
          <a:bodyPr wrap="none" lIns="0" tIns="0" rIns="0" bIns="0">
            <a:noAutofit/>
          </a:bodyPr>
          <a:lstStyle/>
          <a:p>
            <a:pPr indent="0" algn="r">
              <a:defRPr sz="1200">
                <a:solidFill>
                  <a:srgbClr val="7E7B7B"/>
                </a:solidFill>
                <a:latin typeface="Arial"/>
              </a:defRPr>
            </a:pPr>
            <a:r>
              <a:t>亚洲</a:t>
            </a:r>
          </a:p>
        </p:txBody>
      </p:sp>
      <p:sp>
        <p:nvSpPr>
          <p:cNvPr id="6" name="矩形 5">
            <a:extLst>
              <a:ext uri="{FF2B5EF4-FFF2-40B4-BE49-F238E27FC236}">
                <a16:creationId xmlns:a16="http://schemas.microsoft.com/office/drawing/2014/main" id="{326B764E-ECF0-1BBE-B7E8-E28597549639}"/>
              </a:ext>
            </a:extLst>
          </p:cNvPr>
          <p:cNvSpPr/>
          <p:nvPr/>
        </p:nvSpPr>
        <p:spPr>
          <a:xfrm rot="18854208">
            <a:off x="4341877" y="6321714"/>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22年9月</a:t>
            </a:r>
          </a:p>
        </p:txBody>
      </p:sp>
      <p:sp>
        <p:nvSpPr>
          <p:cNvPr id="12" name="矩形 11">
            <a:extLst>
              <a:ext uri="{FF2B5EF4-FFF2-40B4-BE49-F238E27FC236}">
                <a16:creationId xmlns:a16="http://schemas.microsoft.com/office/drawing/2014/main" id="{E2A132E3-43F4-EB30-D8CD-92AF1A12A437}"/>
              </a:ext>
            </a:extLst>
          </p:cNvPr>
          <p:cNvSpPr/>
          <p:nvPr/>
        </p:nvSpPr>
        <p:spPr>
          <a:xfrm rot="18854208">
            <a:off x="4823846" y="6257300"/>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22年10月</a:t>
            </a:r>
          </a:p>
        </p:txBody>
      </p:sp>
      <p:sp>
        <p:nvSpPr>
          <p:cNvPr id="13" name="矩形 12">
            <a:extLst>
              <a:ext uri="{FF2B5EF4-FFF2-40B4-BE49-F238E27FC236}">
                <a16:creationId xmlns:a16="http://schemas.microsoft.com/office/drawing/2014/main" id="{AAA7C721-C081-5A25-FCED-22E4F856630E}"/>
              </a:ext>
            </a:extLst>
          </p:cNvPr>
          <p:cNvSpPr/>
          <p:nvPr/>
        </p:nvSpPr>
        <p:spPr>
          <a:xfrm rot="18854208">
            <a:off x="5248655" y="6253681"/>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22年11月</a:t>
            </a:r>
          </a:p>
        </p:txBody>
      </p:sp>
      <p:sp>
        <p:nvSpPr>
          <p:cNvPr id="14" name="矩形 13">
            <a:extLst>
              <a:ext uri="{FF2B5EF4-FFF2-40B4-BE49-F238E27FC236}">
                <a16:creationId xmlns:a16="http://schemas.microsoft.com/office/drawing/2014/main" id="{78A9F7BA-2F90-A000-CB70-879CF1875D7D}"/>
              </a:ext>
            </a:extLst>
          </p:cNvPr>
          <p:cNvSpPr/>
          <p:nvPr/>
        </p:nvSpPr>
        <p:spPr>
          <a:xfrm rot="18854208">
            <a:off x="5768395" y="6253682"/>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22年12月</a:t>
            </a:r>
          </a:p>
        </p:txBody>
      </p:sp>
      <p:sp>
        <p:nvSpPr>
          <p:cNvPr id="16" name="矩形 15">
            <a:extLst>
              <a:ext uri="{FF2B5EF4-FFF2-40B4-BE49-F238E27FC236}">
                <a16:creationId xmlns:a16="http://schemas.microsoft.com/office/drawing/2014/main" id="{42568AFD-8F5E-7BD3-B50B-17F25AABAB2F}"/>
              </a:ext>
            </a:extLst>
          </p:cNvPr>
          <p:cNvSpPr/>
          <p:nvPr/>
        </p:nvSpPr>
        <p:spPr>
          <a:xfrm rot="18854208">
            <a:off x="5712391" y="6257300"/>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22年12月</a:t>
            </a:r>
          </a:p>
        </p:txBody>
      </p:sp>
      <p:sp>
        <p:nvSpPr>
          <p:cNvPr id="17" name="矩形 16">
            <a:extLst>
              <a:ext uri="{FF2B5EF4-FFF2-40B4-BE49-F238E27FC236}">
                <a16:creationId xmlns:a16="http://schemas.microsoft.com/office/drawing/2014/main" id="{EEC2E2D4-D7B8-19A3-C64F-04FBFC904F5F}"/>
              </a:ext>
            </a:extLst>
          </p:cNvPr>
          <p:cNvSpPr/>
          <p:nvPr/>
        </p:nvSpPr>
        <p:spPr>
          <a:xfrm rot="18854208">
            <a:off x="5690668" y="6272560"/>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22年12月</a:t>
            </a:r>
          </a:p>
        </p:txBody>
      </p:sp>
      <p:sp>
        <p:nvSpPr>
          <p:cNvPr id="19" name="矩形 18">
            <a:extLst>
              <a:ext uri="{FF2B5EF4-FFF2-40B4-BE49-F238E27FC236}">
                <a16:creationId xmlns:a16="http://schemas.microsoft.com/office/drawing/2014/main" id="{D36E57D4-2198-C03B-A98C-8DB796E5A59B}"/>
              </a:ext>
            </a:extLst>
          </p:cNvPr>
          <p:cNvSpPr/>
          <p:nvPr/>
        </p:nvSpPr>
        <p:spPr>
          <a:xfrm rot="18854208">
            <a:off x="6157894" y="6238421"/>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23年1月</a:t>
            </a:r>
          </a:p>
        </p:txBody>
      </p:sp>
      <p:sp>
        <p:nvSpPr>
          <p:cNvPr id="20" name="矩形 19">
            <a:extLst>
              <a:ext uri="{FF2B5EF4-FFF2-40B4-BE49-F238E27FC236}">
                <a16:creationId xmlns:a16="http://schemas.microsoft.com/office/drawing/2014/main" id="{E929426A-ABB5-5DC8-B63C-660078C9BC02}"/>
              </a:ext>
            </a:extLst>
          </p:cNvPr>
          <p:cNvSpPr/>
          <p:nvPr/>
        </p:nvSpPr>
        <p:spPr>
          <a:xfrm rot="18854208">
            <a:off x="6562827" y="6253680"/>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23年2月</a:t>
            </a:r>
          </a:p>
        </p:txBody>
      </p:sp>
      <p:sp>
        <p:nvSpPr>
          <p:cNvPr id="21" name="矩形 20">
            <a:extLst>
              <a:ext uri="{FF2B5EF4-FFF2-40B4-BE49-F238E27FC236}">
                <a16:creationId xmlns:a16="http://schemas.microsoft.com/office/drawing/2014/main" id="{4628B4DC-A212-E2CA-EB64-9930FE0E1B9D}"/>
              </a:ext>
            </a:extLst>
          </p:cNvPr>
          <p:cNvSpPr/>
          <p:nvPr/>
        </p:nvSpPr>
        <p:spPr>
          <a:xfrm rot="18854208">
            <a:off x="7008329" y="6253678"/>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23年3月</a:t>
            </a:r>
          </a:p>
        </p:txBody>
      </p:sp>
      <p:sp>
        <p:nvSpPr>
          <p:cNvPr id="22" name="矩形 21">
            <a:extLst>
              <a:ext uri="{FF2B5EF4-FFF2-40B4-BE49-F238E27FC236}">
                <a16:creationId xmlns:a16="http://schemas.microsoft.com/office/drawing/2014/main" id="{0B44D0A3-6264-249E-BBC7-90D321ECBC96}"/>
              </a:ext>
            </a:extLst>
          </p:cNvPr>
          <p:cNvSpPr/>
          <p:nvPr/>
        </p:nvSpPr>
        <p:spPr>
          <a:xfrm rot="18854208">
            <a:off x="7460317" y="6240615"/>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23年4月</a:t>
            </a:r>
          </a:p>
        </p:txBody>
      </p:sp>
      <p:sp>
        <p:nvSpPr>
          <p:cNvPr id="23" name="矩形 22">
            <a:extLst>
              <a:ext uri="{FF2B5EF4-FFF2-40B4-BE49-F238E27FC236}">
                <a16:creationId xmlns:a16="http://schemas.microsoft.com/office/drawing/2014/main" id="{637F62FC-0AFE-6285-049B-D0886E9A3F69}"/>
              </a:ext>
            </a:extLst>
          </p:cNvPr>
          <p:cNvSpPr/>
          <p:nvPr/>
        </p:nvSpPr>
        <p:spPr>
          <a:xfrm rot="18854208">
            <a:off x="7858764" y="6282440"/>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23年5月</a:t>
            </a:r>
          </a:p>
        </p:txBody>
      </p:sp>
      <p:sp>
        <p:nvSpPr>
          <p:cNvPr id="24" name="矩形 23">
            <a:extLst>
              <a:ext uri="{FF2B5EF4-FFF2-40B4-BE49-F238E27FC236}">
                <a16:creationId xmlns:a16="http://schemas.microsoft.com/office/drawing/2014/main" id="{85EBC685-1134-4AC1-7F4F-4C2AFD43286B}"/>
              </a:ext>
            </a:extLst>
          </p:cNvPr>
          <p:cNvSpPr/>
          <p:nvPr/>
        </p:nvSpPr>
        <p:spPr>
          <a:xfrm rot="18854208">
            <a:off x="8354123" y="6238420"/>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23年6月</a:t>
            </a:r>
          </a:p>
        </p:txBody>
      </p:sp>
      <p:sp>
        <p:nvSpPr>
          <p:cNvPr id="25" name="矩形 24">
            <a:extLst>
              <a:ext uri="{FF2B5EF4-FFF2-40B4-BE49-F238E27FC236}">
                <a16:creationId xmlns:a16="http://schemas.microsoft.com/office/drawing/2014/main" id="{9CFCF387-3579-7EB1-CD95-05B1B3DCACCD}"/>
              </a:ext>
            </a:extLst>
          </p:cNvPr>
          <p:cNvSpPr/>
          <p:nvPr/>
        </p:nvSpPr>
        <p:spPr>
          <a:xfrm rot="18854208">
            <a:off x="8823584" y="6193141"/>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23年7月</a:t>
            </a:r>
          </a:p>
        </p:txBody>
      </p:sp>
      <p:sp>
        <p:nvSpPr>
          <p:cNvPr id="26" name="矩形 25">
            <a:extLst>
              <a:ext uri="{FF2B5EF4-FFF2-40B4-BE49-F238E27FC236}">
                <a16:creationId xmlns:a16="http://schemas.microsoft.com/office/drawing/2014/main" id="{C51F9A46-E607-1436-51DE-CFA4EAACAC91}"/>
              </a:ext>
            </a:extLst>
          </p:cNvPr>
          <p:cNvSpPr/>
          <p:nvPr/>
        </p:nvSpPr>
        <p:spPr>
          <a:xfrm rot="18854208">
            <a:off x="9187385" y="6259533"/>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23年8月</a:t>
            </a:r>
          </a:p>
        </p:txBody>
      </p:sp>
      <p:sp>
        <p:nvSpPr>
          <p:cNvPr id="27" name="矩形 26">
            <a:extLst>
              <a:ext uri="{FF2B5EF4-FFF2-40B4-BE49-F238E27FC236}">
                <a16:creationId xmlns:a16="http://schemas.microsoft.com/office/drawing/2014/main" id="{6ED2F691-1578-F8AE-2059-C92D9027B747}"/>
              </a:ext>
            </a:extLst>
          </p:cNvPr>
          <p:cNvSpPr/>
          <p:nvPr/>
        </p:nvSpPr>
        <p:spPr>
          <a:xfrm rot="18854208">
            <a:off x="9647780" y="6253677"/>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23年9月</a:t>
            </a:r>
          </a:p>
        </p:txBody>
      </p:sp>
      <p:sp>
        <p:nvSpPr>
          <p:cNvPr id="28" name="矩形 27">
            <a:extLst>
              <a:ext uri="{FF2B5EF4-FFF2-40B4-BE49-F238E27FC236}">
                <a16:creationId xmlns:a16="http://schemas.microsoft.com/office/drawing/2014/main" id="{FB0B4D1E-B976-608B-E52E-E64C2ABAB003}"/>
              </a:ext>
            </a:extLst>
          </p:cNvPr>
          <p:cNvSpPr/>
          <p:nvPr/>
        </p:nvSpPr>
        <p:spPr>
          <a:xfrm rot="18854208">
            <a:off x="9623193" y="6260225"/>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23年9月</a:t>
            </a:r>
          </a:p>
        </p:txBody>
      </p:sp>
      <p:sp>
        <p:nvSpPr>
          <p:cNvPr id="29" name="矩形 28">
            <a:extLst>
              <a:ext uri="{FF2B5EF4-FFF2-40B4-BE49-F238E27FC236}">
                <a16:creationId xmlns:a16="http://schemas.microsoft.com/office/drawing/2014/main" id="{57162C49-7F8B-08B4-BD04-AFA50D1E28C2}"/>
              </a:ext>
            </a:extLst>
          </p:cNvPr>
          <p:cNvSpPr/>
          <p:nvPr/>
        </p:nvSpPr>
        <p:spPr>
          <a:xfrm rot="18854208">
            <a:off x="10079713" y="6237114"/>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23年10月</a:t>
            </a:r>
          </a:p>
        </p:txBody>
      </p:sp>
      <p:sp>
        <p:nvSpPr>
          <p:cNvPr id="30" name="矩形 29">
            <a:extLst>
              <a:ext uri="{FF2B5EF4-FFF2-40B4-BE49-F238E27FC236}">
                <a16:creationId xmlns:a16="http://schemas.microsoft.com/office/drawing/2014/main" id="{B0DCE7FB-E6C2-BBBF-5F5F-79DF461F4B80}"/>
              </a:ext>
            </a:extLst>
          </p:cNvPr>
          <p:cNvSpPr/>
          <p:nvPr/>
        </p:nvSpPr>
        <p:spPr>
          <a:xfrm rot="18854208">
            <a:off x="10468518" y="6262418"/>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23年11月</a:t>
            </a:r>
          </a:p>
        </p:txBody>
      </p:sp>
      <p:sp>
        <p:nvSpPr>
          <p:cNvPr id="31" name="矩形 30">
            <a:extLst>
              <a:ext uri="{FF2B5EF4-FFF2-40B4-BE49-F238E27FC236}">
                <a16:creationId xmlns:a16="http://schemas.microsoft.com/office/drawing/2014/main" id="{E300703F-A990-4CFE-B075-E7D3BBC103DE}"/>
              </a:ext>
            </a:extLst>
          </p:cNvPr>
          <p:cNvSpPr/>
          <p:nvPr/>
        </p:nvSpPr>
        <p:spPr>
          <a:xfrm rot="18854208">
            <a:off x="10941272" y="6260224"/>
            <a:ext cx="649224" cy="213360"/>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23年12月</a:t>
            </a:r>
          </a:p>
        </p:txBody>
      </p:sp>
    </p:spTree>
    <p:extLst>
      <p:ext uri="{BB962C8B-B14F-4D97-AF65-F5344CB8AC3E}">
        <p14:creationId xmlns:p14="http://schemas.microsoft.com/office/powerpoint/2010/main" val="2555067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15</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603871"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欧洲TTF和亚洲JKM天然气基准与美国液化天然气出口成本比较</a:t>
            </a:r>
          </a:p>
          <a:p>
            <a:pPr lvl="0">
              <a:defRPr sz="900">
                <a:solidFill>
                  <a:srgbClr val="000000"/>
                </a:solidFill>
                <a:latin typeface="Georgia" panose="02040502050405020303" pitchFamily="18" charset="0"/>
                <a:ea typeface="Source Sans Pro SemiBold" panose="020B0603030403020204" pitchFamily="34" charset="0"/>
              </a:defRPr>
            </a:pPr>
            <a:r>
              <a:t>（价格：美元/百万英热单位）</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整个期货曲线上的高天然气价格激励天然气生产商增加供应</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欧洲TTF天然气基准和亚洲JKM天然气基准的期货市场均显示，天然气价格预计将随时间推移而下降——这对于欧洲企业和消费者来说是一种解脱——但同时，未来价格仍然足以实现盈利，从而激励供应商增产，因为未来价格仍远高于盈亏平衡的实际生产成本以及包括运输和交通在内的盈亏平衡成本。</a:t>
            </a:r>
          </a:p>
        </p:txBody>
      </p:sp>
      <p:graphicFrame>
        <p:nvGraphicFramePr>
          <p:cNvPr id="3" name="Object 2">
            <a:extLst>
              <a:ext uri="{FF2B5EF4-FFF2-40B4-BE49-F238E27FC236}">
                <a16:creationId xmlns:a16="http://schemas.microsoft.com/office/drawing/2014/main" id="{46840102-5292-188B-9209-BB0A2A9C0F43}"/>
              </a:ext>
            </a:extLst>
          </p:cNvPr>
          <p:cNvGraphicFramePr>
            <a:graphicFrameLocks noChangeAspect="1"/>
          </p:cNvGraphicFramePr>
          <p:nvPr>
            <p:extLst>
              <p:ext uri="{D42A27DB-BD31-4B8C-83A1-F6EECF244321}">
                <p14:modId xmlns:p14="http://schemas.microsoft.com/office/powerpoint/2010/main" val="2814946587"/>
              </p:ext>
            </p:extLst>
          </p:nvPr>
        </p:nvGraphicFramePr>
        <p:xfrm>
          <a:off x="3879460" y="2218880"/>
          <a:ext cx="7692072" cy="4535591"/>
        </p:xfrm>
        <a:graphic>
          <a:graphicData uri="http://schemas.openxmlformats.org/presentationml/2006/ole">
            <mc:AlternateContent xmlns:mc="http://schemas.openxmlformats.org/markup-compatibility/2006">
              <mc:Choice xmlns:v="urn:schemas-microsoft-com:vml" Requires="v">
                <p:oleObj name="Bitmap Image" r:id="rId2" imgW="4084200" imgH="2537640" progId="PBrush">
                  <p:embed/>
                </p:oleObj>
              </mc:Choice>
              <mc:Fallback>
                <p:oleObj name="Bitmap Image" r:id="rId2" imgW="4084200" imgH="2537640" progId="PBrush">
                  <p:embed/>
                  <p:pic>
                    <p:nvPicPr>
                      <p:cNvPr id="0" name=""/>
                      <p:cNvPicPr/>
                      <p:nvPr/>
                    </p:nvPicPr>
                    <p:blipFill>
                      <a:blip r:embed="rId3"/>
                      <a:stretch>
                        <a:fillRect/>
                      </a:stretch>
                    </p:blipFill>
                    <p:spPr>
                      <a:xfrm>
                        <a:off x="3879460" y="2218880"/>
                        <a:ext cx="7692072" cy="4535591"/>
                      </a:xfrm>
                      <a:prstGeom prst="rect">
                        <a:avLst/>
                      </a:prstGeom>
                    </p:spPr>
                  </p:pic>
                </p:oleObj>
              </mc:Fallback>
            </mc:AlternateContent>
          </a:graphicData>
        </a:graphic>
      </p:graphicFrame>
      <p:sp>
        <p:nvSpPr>
          <p:cNvPr id="12" name="TextBox 1">
            <a:extLst>
              <a:ext uri="{FF2B5EF4-FFF2-40B4-BE49-F238E27FC236}">
                <a16:creationId xmlns:a16="http://schemas.microsoft.com/office/drawing/2014/main" id="{08152322-3075-BC15-7AB1-7D0A48F4A13D}"/>
              </a:ext>
            </a:extLst>
          </p:cNvPr>
          <p:cNvSpPr txBox="1"/>
          <p:nvPr/>
        </p:nvSpPr>
        <p:spPr>
          <a:xfrm>
            <a:off x="8031069" y="3392374"/>
            <a:ext cx="3283183" cy="1015663"/>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EEB500"/>
                </a:solidFill>
                <a:latin typeface="Georgia" panose="02040502050405020303" pitchFamily="18" charset="0"/>
              </a:defRPr>
            </a:pPr>
            <a:r>
              <a:t>欧洲TTF天然气基准和亚洲JKM天然气基准的期货均显示，天然气价格将下降，但仍足以让供应商实现盈利并增产</a:t>
            </a:r>
          </a:p>
        </p:txBody>
      </p:sp>
      <p:sp>
        <p:nvSpPr>
          <p:cNvPr id="13" name="Content Placeholder 3">
            <a:extLst>
              <a:ext uri="{FF2B5EF4-FFF2-40B4-BE49-F238E27FC236}">
                <a16:creationId xmlns:a16="http://schemas.microsoft.com/office/drawing/2014/main" id="{81789512-22AE-0DFC-0321-177B72B9856F}"/>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
        <p:nvSpPr>
          <p:cNvPr id="4" name="矩形 3">
            <a:extLst>
              <a:ext uri="{FF2B5EF4-FFF2-40B4-BE49-F238E27FC236}">
                <a16:creationId xmlns:a16="http://schemas.microsoft.com/office/drawing/2014/main" id="{56FADE8F-36EE-9E12-2341-8C4540C3FB03}"/>
              </a:ext>
            </a:extLst>
          </p:cNvPr>
          <p:cNvSpPr/>
          <p:nvPr/>
        </p:nvSpPr>
        <p:spPr>
          <a:xfrm>
            <a:off x="5907024" y="2353056"/>
            <a:ext cx="387096" cy="192024"/>
          </a:xfrm>
          <a:prstGeom prst="rect">
            <a:avLst/>
          </a:prstGeom>
          <a:solidFill>
            <a:srgbClr val="FFFFFF"/>
          </a:solidFill>
        </p:spPr>
        <p:txBody>
          <a:bodyPr wrap="none" lIns="0" tIns="0" rIns="0" bIns="0">
            <a:noAutofit/>
          </a:bodyPr>
          <a:lstStyle/>
          <a:p>
            <a:pPr indent="0" algn="just">
              <a:defRPr sz="1200">
                <a:solidFill>
                  <a:srgbClr val="595959"/>
                </a:solidFill>
                <a:latin typeface="Arial"/>
              </a:defRPr>
            </a:pPr>
            <a:r>
              <a:t>TTF</a:t>
            </a:r>
          </a:p>
        </p:txBody>
      </p:sp>
      <p:sp>
        <p:nvSpPr>
          <p:cNvPr id="6" name="矩形 5">
            <a:extLst>
              <a:ext uri="{FF2B5EF4-FFF2-40B4-BE49-F238E27FC236}">
                <a16:creationId xmlns:a16="http://schemas.microsoft.com/office/drawing/2014/main" id="{B922328D-44B6-ACEE-A7ED-C3A9FD8FA023}"/>
              </a:ext>
            </a:extLst>
          </p:cNvPr>
          <p:cNvSpPr/>
          <p:nvPr/>
        </p:nvSpPr>
        <p:spPr>
          <a:xfrm>
            <a:off x="5943600" y="2584704"/>
            <a:ext cx="405384" cy="167640"/>
          </a:xfrm>
          <a:prstGeom prst="rect">
            <a:avLst/>
          </a:prstGeom>
          <a:solidFill>
            <a:srgbClr val="FFFFFF"/>
          </a:solidFill>
        </p:spPr>
        <p:txBody>
          <a:bodyPr wrap="none" lIns="0" tIns="0" rIns="0" bIns="0">
            <a:noAutofit/>
          </a:bodyPr>
          <a:lstStyle/>
          <a:p>
            <a:pPr indent="0" algn="just">
              <a:defRPr sz="1200">
                <a:solidFill>
                  <a:srgbClr val="595959"/>
                </a:solidFill>
                <a:latin typeface="Arial"/>
              </a:defRPr>
            </a:pPr>
            <a:r>
              <a:t>JKM</a:t>
            </a:r>
          </a:p>
        </p:txBody>
      </p:sp>
      <p:sp>
        <p:nvSpPr>
          <p:cNvPr id="7" name="矩形 6">
            <a:extLst>
              <a:ext uri="{FF2B5EF4-FFF2-40B4-BE49-F238E27FC236}">
                <a16:creationId xmlns:a16="http://schemas.microsoft.com/office/drawing/2014/main" id="{70469263-5BD1-5C1F-AEE1-BC8E027848DE}"/>
              </a:ext>
            </a:extLst>
          </p:cNvPr>
          <p:cNvSpPr/>
          <p:nvPr/>
        </p:nvSpPr>
        <p:spPr>
          <a:xfrm>
            <a:off x="5922264" y="2773680"/>
            <a:ext cx="1746504" cy="182880"/>
          </a:xfrm>
          <a:prstGeom prst="rect">
            <a:avLst/>
          </a:prstGeom>
          <a:solidFill>
            <a:srgbClr val="FFFFFF"/>
          </a:solidFill>
        </p:spPr>
        <p:txBody>
          <a:bodyPr wrap="none" lIns="0" tIns="0" rIns="0" bIns="0">
            <a:noAutofit/>
          </a:bodyPr>
          <a:lstStyle/>
          <a:p>
            <a:pPr indent="0">
              <a:defRPr sz="1200">
                <a:solidFill>
                  <a:srgbClr val="595959"/>
                </a:solidFill>
                <a:latin typeface="Arial"/>
              </a:defRPr>
            </a:pPr>
            <a:r>
              <a:t>美国到亚洲的全部成本</a:t>
            </a:r>
          </a:p>
        </p:txBody>
      </p:sp>
      <p:sp>
        <p:nvSpPr>
          <p:cNvPr id="11" name="矩形 10">
            <a:extLst>
              <a:ext uri="{FF2B5EF4-FFF2-40B4-BE49-F238E27FC236}">
                <a16:creationId xmlns:a16="http://schemas.microsoft.com/office/drawing/2014/main" id="{4C8DE39C-39BA-6A51-15AC-50033CDE8051}"/>
              </a:ext>
            </a:extLst>
          </p:cNvPr>
          <p:cNvSpPr/>
          <p:nvPr/>
        </p:nvSpPr>
        <p:spPr>
          <a:xfrm>
            <a:off x="9122664" y="2356104"/>
            <a:ext cx="1859280" cy="188976"/>
          </a:xfrm>
          <a:prstGeom prst="rect">
            <a:avLst/>
          </a:prstGeom>
          <a:solidFill>
            <a:srgbClr val="FFFFFF"/>
          </a:solidFill>
        </p:spPr>
        <p:txBody>
          <a:bodyPr wrap="none" lIns="0" tIns="0" rIns="0" bIns="0">
            <a:noAutofit/>
          </a:bodyPr>
          <a:lstStyle/>
          <a:p>
            <a:pPr indent="0">
              <a:defRPr sz="1200">
                <a:solidFill>
                  <a:srgbClr val="595959"/>
                </a:solidFill>
                <a:latin typeface="Arial"/>
              </a:defRPr>
            </a:pPr>
            <a:r>
              <a:t>美国到欧洲的可变成本</a:t>
            </a:r>
          </a:p>
        </p:txBody>
      </p:sp>
      <p:sp>
        <p:nvSpPr>
          <p:cNvPr id="14" name="矩形 13">
            <a:extLst>
              <a:ext uri="{FF2B5EF4-FFF2-40B4-BE49-F238E27FC236}">
                <a16:creationId xmlns:a16="http://schemas.microsoft.com/office/drawing/2014/main" id="{A8DD14AD-D09F-9142-BEB6-810ADBD8F7FF}"/>
              </a:ext>
            </a:extLst>
          </p:cNvPr>
          <p:cNvSpPr/>
          <p:nvPr/>
        </p:nvSpPr>
        <p:spPr>
          <a:xfrm>
            <a:off x="9122664" y="2575560"/>
            <a:ext cx="1667256" cy="192024"/>
          </a:xfrm>
          <a:prstGeom prst="rect">
            <a:avLst/>
          </a:prstGeom>
          <a:solidFill>
            <a:srgbClr val="FFFFFF"/>
          </a:solidFill>
        </p:spPr>
        <p:txBody>
          <a:bodyPr wrap="none" lIns="0" tIns="0" rIns="0" bIns="0">
            <a:noAutofit/>
          </a:bodyPr>
          <a:lstStyle/>
          <a:p>
            <a:pPr indent="0">
              <a:defRPr sz="1200">
                <a:solidFill>
                  <a:srgbClr val="595959"/>
                </a:solidFill>
                <a:latin typeface="Arial"/>
              </a:defRPr>
            </a:pPr>
            <a:r>
              <a:t>美国到亚洲的可变成本</a:t>
            </a:r>
          </a:p>
        </p:txBody>
      </p:sp>
      <p:sp>
        <p:nvSpPr>
          <p:cNvPr id="15" name="矩形 14">
            <a:extLst>
              <a:ext uri="{FF2B5EF4-FFF2-40B4-BE49-F238E27FC236}">
                <a16:creationId xmlns:a16="http://schemas.microsoft.com/office/drawing/2014/main" id="{87DB1BB5-0489-D03A-64A8-24381393813A}"/>
              </a:ext>
            </a:extLst>
          </p:cNvPr>
          <p:cNvSpPr/>
          <p:nvPr/>
        </p:nvSpPr>
        <p:spPr>
          <a:xfrm>
            <a:off x="9122664" y="2788920"/>
            <a:ext cx="2002536" cy="167640"/>
          </a:xfrm>
          <a:prstGeom prst="rect">
            <a:avLst/>
          </a:prstGeom>
          <a:solidFill>
            <a:srgbClr val="FFFFFF"/>
          </a:solidFill>
        </p:spPr>
        <p:txBody>
          <a:bodyPr wrap="none" lIns="0" tIns="0" rIns="0" bIns="0">
            <a:noAutofit/>
          </a:bodyPr>
          <a:lstStyle/>
          <a:p>
            <a:pPr indent="0">
              <a:defRPr sz="1200">
                <a:solidFill>
                  <a:srgbClr val="595959"/>
                </a:solidFill>
                <a:latin typeface="Arial"/>
              </a:defRPr>
            </a:pPr>
            <a:r>
              <a:t>美国到欧洲的全部成本</a:t>
            </a:r>
          </a:p>
        </p:txBody>
      </p:sp>
      <p:sp>
        <p:nvSpPr>
          <p:cNvPr id="22" name="矩形 21">
            <a:extLst>
              <a:ext uri="{FF2B5EF4-FFF2-40B4-BE49-F238E27FC236}">
                <a16:creationId xmlns:a16="http://schemas.microsoft.com/office/drawing/2014/main" id="{4792E8A3-D5A1-C1EC-2E4A-1F0E8EADC3BC}"/>
              </a:ext>
            </a:extLst>
          </p:cNvPr>
          <p:cNvSpPr/>
          <p:nvPr/>
        </p:nvSpPr>
        <p:spPr>
          <a:xfrm rot="18854208">
            <a:off x="4240547" y="6311567"/>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22年9月</a:t>
            </a:r>
          </a:p>
        </p:txBody>
      </p:sp>
      <p:sp>
        <p:nvSpPr>
          <p:cNvPr id="24" name="矩形 23">
            <a:extLst>
              <a:ext uri="{FF2B5EF4-FFF2-40B4-BE49-F238E27FC236}">
                <a16:creationId xmlns:a16="http://schemas.microsoft.com/office/drawing/2014/main" id="{616E7C9B-156A-A909-A69A-6BBC3ABB7792}"/>
              </a:ext>
            </a:extLst>
          </p:cNvPr>
          <p:cNvSpPr/>
          <p:nvPr/>
        </p:nvSpPr>
        <p:spPr>
          <a:xfrm rot="18854208">
            <a:off x="4590464" y="6291475"/>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22年11月</a:t>
            </a:r>
          </a:p>
        </p:txBody>
      </p:sp>
      <p:sp>
        <p:nvSpPr>
          <p:cNvPr id="25" name="矩形 24">
            <a:extLst>
              <a:ext uri="{FF2B5EF4-FFF2-40B4-BE49-F238E27FC236}">
                <a16:creationId xmlns:a16="http://schemas.microsoft.com/office/drawing/2014/main" id="{7A632C63-2DF2-F00C-4CA2-A1D73F491084}"/>
              </a:ext>
            </a:extLst>
          </p:cNvPr>
          <p:cNvSpPr/>
          <p:nvPr/>
        </p:nvSpPr>
        <p:spPr>
          <a:xfrm rot="18854208">
            <a:off x="4969418" y="6272529"/>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23年1月</a:t>
            </a:r>
          </a:p>
        </p:txBody>
      </p:sp>
      <p:sp>
        <p:nvSpPr>
          <p:cNvPr id="26" name="矩形 25">
            <a:extLst>
              <a:ext uri="{FF2B5EF4-FFF2-40B4-BE49-F238E27FC236}">
                <a16:creationId xmlns:a16="http://schemas.microsoft.com/office/drawing/2014/main" id="{8AD9A5E2-8CE4-74B5-6D73-6259D637B73C}"/>
              </a:ext>
            </a:extLst>
          </p:cNvPr>
          <p:cNvSpPr/>
          <p:nvPr/>
        </p:nvSpPr>
        <p:spPr>
          <a:xfrm rot="18854208">
            <a:off x="5335355" y="6272529"/>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23年3月</a:t>
            </a:r>
          </a:p>
        </p:txBody>
      </p:sp>
      <p:sp>
        <p:nvSpPr>
          <p:cNvPr id="27" name="矩形 26">
            <a:extLst>
              <a:ext uri="{FF2B5EF4-FFF2-40B4-BE49-F238E27FC236}">
                <a16:creationId xmlns:a16="http://schemas.microsoft.com/office/drawing/2014/main" id="{1EC6332B-949C-D1A6-4178-B88028D77849}"/>
              </a:ext>
            </a:extLst>
          </p:cNvPr>
          <p:cNvSpPr/>
          <p:nvPr/>
        </p:nvSpPr>
        <p:spPr>
          <a:xfrm rot="18854208">
            <a:off x="5662762" y="6311567"/>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23年5月</a:t>
            </a:r>
          </a:p>
        </p:txBody>
      </p:sp>
      <p:sp>
        <p:nvSpPr>
          <p:cNvPr id="28" name="矩形 27">
            <a:extLst>
              <a:ext uri="{FF2B5EF4-FFF2-40B4-BE49-F238E27FC236}">
                <a16:creationId xmlns:a16="http://schemas.microsoft.com/office/drawing/2014/main" id="{4F294B63-3E13-979D-586A-59597A432321}"/>
              </a:ext>
            </a:extLst>
          </p:cNvPr>
          <p:cNvSpPr/>
          <p:nvPr/>
        </p:nvSpPr>
        <p:spPr>
          <a:xfrm rot="18854208">
            <a:off x="6005033" y="6321613"/>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23年7月</a:t>
            </a:r>
          </a:p>
        </p:txBody>
      </p:sp>
      <p:sp>
        <p:nvSpPr>
          <p:cNvPr id="39" name="矩形 38">
            <a:extLst>
              <a:ext uri="{FF2B5EF4-FFF2-40B4-BE49-F238E27FC236}">
                <a16:creationId xmlns:a16="http://schemas.microsoft.com/office/drawing/2014/main" id="{210E8795-D7A3-C231-F17D-0772BBB293AA}"/>
              </a:ext>
            </a:extLst>
          </p:cNvPr>
          <p:cNvSpPr/>
          <p:nvPr/>
        </p:nvSpPr>
        <p:spPr>
          <a:xfrm rot="18854208">
            <a:off x="6388971" y="6291475"/>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23年9月</a:t>
            </a:r>
          </a:p>
        </p:txBody>
      </p:sp>
      <p:sp>
        <p:nvSpPr>
          <p:cNvPr id="40" name="矩形 39">
            <a:extLst>
              <a:ext uri="{FF2B5EF4-FFF2-40B4-BE49-F238E27FC236}">
                <a16:creationId xmlns:a16="http://schemas.microsoft.com/office/drawing/2014/main" id="{3CA6C02A-1EBD-E993-CE9D-0C885176C12A}"/>
              </a:ext>
            </a:extLst>
          </p:cNvPr>
          <p:cNvSpPr/>
          <p:nvPr/>
        </p:nvSpPr>
        <p:spPr>
          <a:xfrm rot="18854208">
            <a:off x="6811093" y="6272529"/>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23年11月</a:t>
            </a:r>
          </a:p>
        </p:txBody>
      </p:sp>
      <p:sp>
        <p:nvSpPr>
          <p:cNvPr id="41" name="矩形 40">
            <a:extLst>
              <a:ext uri="{FF2B5EF4-FFF2-40B4-BE49-F238E27FC236}">
                <a16:creationId xmlns:a16="http://schemas.microsoft.com/office/drawing/2014/main" id="{58A215A2-D335-00CB-FC6E-E4501274D5A4}"/>
              </a:ext>
            </a:extLst>
          </p:cNvPr>
          <p:cNvSpPr/>
          <p:nvPr/>
        </p:nvSpPr>
        <p:spPr>
          <a:xfrm rot="18854208">
            <a:off x="6775568" y="6261717"/>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23年11月</a:t>
            </a:r>
          </a:p>
        </p:txBody>
      </p:sp>
      <p:sp>
        <p:nvSpPr>
          <p:cNvPr id="42" name="矩形 41">
            <a:extLst>
              <a:ext uri="{FF2B5EF4-FFF2-40B4-BE49-F238E27FC236}">
                <a16:creationId xmlns:a16="http://schemas.microsoft.com/office/drawing/2014/main" id="{03C9CE18-3DBD-22E0-5C6B-BF33FD8B1E5A}"/>
              </a:ext>
            </a:extLst>
          </p:cNvPr>
          <p:cNvSpPr/>
          <p:nvPr/>
        </p:nvSpPr>
        <p:spPr>
          <a:xfrm rot="18854208">
            <a:off x="6723748" y="6291476"/>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23年11月</a:t>
            </a:r>
          </a:p>
        </p:txBody>
      </p:sp>
      <p:sp>
        <p:nvSpPr>
          <p:cNvPr id="43" name="矩形 42">
            <a:extLst>
              <a:ext uri="{FF2B5EF4-FFF2-40B4-BE49-F238E27FC236}">
                <a16:creationId xmlns:a16="http://schemas.microsoft.com/office/drawing/2014/main" id="{3CB44FB2-DD15-0485-9F8F-A83923CFAB29}"/>
              </a:ext>
            </a:extLst>
          </p:cNvPr>
          <p:cNvSpPr/>
          <p:nvPr/>
        </p:nvSpPr>
        <p:spPr>
          <a:xfrm rot="18854208">
            <a:off x="7136823" y="6280664"/>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24年1月</a:t>
            </a:r>
          </a:p>
        </p:txBody>
      </p:sp>
      <p:sp>
        <p:nvSpPr>
          <p:cNvPr id="44" name="矩形 43">
            <a:extLst>
              <a:ext uri="{FF2B5EF4-FFF2-40B4-BE49-F238E27FC236}">
                <a16:creationId xmlns:a16="http://schemas.microsoft.com/office/drawing/2014/main" id="{C3254FEC-5D48-DF4B-4647-59930C929903}"/>
              </a:ext>
            </a:extLst>
          </p:cNvPr>
          <p:cNvSpPr/>
          <p:nvPr/>
        </p:nvSpPr>
        <p:spPr>
          <a:xfrm rot="18854208">
            <a:off x="7113101" y="6272621"/>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24年1月</a:t>
            </a:r>
          </a:p>
        </p:txBody>
      </p:sp>
      <p:sp>
        <p:nvSpPr>
          <p:cNvPr id="45" name="矩形 44">
            <a:extLst>
              <a:ext uri="{FF2B5EF4-FFF2-40B4-BE49-F238E27FC236}">
                <a16:creationId xmlns:a16="http://schemas.microsoft.com/office/drawing/2014/main" id="{D115C932-8E7A-3024-A62B-492FCC11015E}"/>
              </a:ext>
            </a:extLst>
          </p:cNvPr>
          <p:cNvSpPr/>
          <p:nvPr/>
        </p:nvSpPr>
        <p:spPr>
          <a:xfrm rot="18854208">
            <a:off x="7464230" y="6280664"/>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24年3月</a:t>
            </a:r>
          </a:p>
        </p:txBody>
      </p:sp>
      <p:sp>
        <p:nvSpPr>
          <p:cNvPr id="46" name="矩形 45">
            <a:extLst>
              <a:ext uri="{FF2B5EF4-FFF2-40B4-BE49-F238E27FC236}">
                <a16:creationId xmlns:a16="http://schemas.microsoft.com/office/drawing/2014/main" id="{D2E96030-D5A5-5B04-FF14-B15714865508}"/>
              </a:ext>
            </a:extLst>
          </p:cNvPr>
          <p:cNvSpPr/>
          <p:nvPr/>
        </p:nvSpPr>
        <p:spPr>
          <a:xfrm rot="18854208">
            <a:off x="7823077" y="6293539"/>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24年5月</a:t>
            </a:r>
          </a:p>
        </p:txBody>
      </p:sp>
      <p:sp>
        <p:nvSpPr>
          <p:cNvPr id="47" name="矩形 46">
            <a:extLst>
              <a:ext uri="{FF2B5EF4-FFF2-40B4-BE49-F238E27FC236}">
                <a16:creationId xmlns:a16="http://schemas.microsoft.com/office/drawing/2014/main" id="{2C94DFF9-E77D-71BF-8237-93D374A8F805}"/>
              </a:ext>
            </a:extLst>
          </p:cNvPr>
          <p:cNvSpPr/>
          <p:nvPr/>
        </p:nvSpPr>
        <p:spPr>
          <a:xfrm rot="18854208">
            <a:off x="8242319" y="6242244"/>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24年7月</a:t>
            </a:r>
          </a:p>
        </p:txBody>
      </p:sp>
      <p:sp>
        <p:nvSpPr>
          <p:cNvPr id="48" name="矩形 47">
            <a:extLst>
              <a:ext uri="{FF2B5EF4-FFF2-40B4-BE49-F238E27FC236}">
                <a16:creationId xmlns:a16="http://schemas.microsoft.com/office/drawing/2014/main" id="{799C4BFD-599E-01CF-D0EF-94F2A51CC5DF}"/>
              </a:ext>
            </a:extLst>
          </p:cNvPr>
          <p:cNvSpPr/>
          <p:nvPr/>
        </p:nvSpPr>
        <p:spPr>
          <a:xfrm rot="18854208">
            <a:off x="8529898" y="6272530"/>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24年9月</a:t>
            </a:r>
          </a:p>
        </p:txBody>
      </p:sp>
      <p:sp>
        <p:nvSpPr>
          <p:cNvPr id="49" name="矩形 48">
            <a:extLst>
              <a:ext uri="{FF2B5EF4-FFF2-40B4-BE49-F238E27FC236}">
                <a16:creationId xmlns:a16="http://schemas.microsoft.com/office/drawing/2014/main" id="{93C33789-D457-E2C1-C6FA-76BCFA7C479A}"/>
              </a:ext>
            </a:extLst>
          </p:cNvPr>
          <p:cNvSpPr/>
          <p:nvPr/>
        </p:nvSpPr>
        <p:spPr>
          <a:xfrm rot="18854208">
            <a:off x="8883781" y="6280664"/>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24年11月</a:t>
            </a:r>
          </a:p>
        </p:txBody>
      </p:sp>
      <p:sp>
        <p:nvSpPr>
          <p:cNvPr id="50" name="矩形 49">
            <a:extLst>
              <a:ext uri="{FF2B5EF4-FFF2-40B4-BE49-F238E27FC236}">
                <a16:creationId xmlns:a16="http://schemas.microsoft.com/office/drawing/2014/main" id="{B4B6F83D-362A-0E95-6DA6-496AEF62DD4B}"/>
              </a:ext>
            </a:extLst>
          </p:cNvPr>
          <p:cNvSpPr/>
          <p:nvPr/>
        </p:nvSpPr>
        <p:spPr>
          <a:xfrm rot="18854208">
            <a:off x="9284499" y="6261717"/>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25年1月</a:t>
            </a:r>
          </a:p>
        </p:txBody>
      </p:sp>
      <p:sp>
        <p:nvSpPr>
          <p:cNvPr id="52" name="矩形 51">
            <a:extLst>
              <a:ext uri="{FF2B5EF4-FFF2-40B4-BE49-F238E27FC236}">
                <a16:creationId xmlns:a16="http://schemas.microsoft.com/office/drawing/2014/main" id="{5846FC8C-7E53-7C82-A18B-319D046C6784}"/>
              </a:ext>
            </a:extLst>
          </p:cNvPr>
          <p:cNvSpPr/>
          <p:nvPr/>
        </p:nvSpPr>
        <p:spPr>
          <a:xfrm rot="18854208">
            <a:off x="9631680" y="6300904"/>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25年3月</a:t>
            </a:r>
          </a:p>
        </p:txBody>
      </p:sp>
      <p:sp>
        <p:nvSpPr>
          <p:cNvPr id="53" name="矩形 52">
            <a:extLst>
              <a:ext uri="{FF2B5EF4-FFF2-40B4-BE49-F238E27FC236}">
                <a16:creationId xmlns:a16="http://schemas.microsoft.com/office/drawing/2014/main" id="{C658DB3D-D114-FF71-D288-5C966225A4D1}"/>
              </a:ext>
            </a:extLst>
          </p:cNvPr>
          <p:cNvSpPr/>
          <p:nvPr/>
        </p:nvSpPr>
        <p:spPr>
          <a:xfrm rot="18854208">
            <a:off x="9979180" y="6311566"/>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25年5月</a:t>
            </a:r>
          </a:p>
        </p:txBody>
      </p:sp>
      <p:sp>
        <p:nvSpPr>
          <p:cNvPr id="54" name="矩形 53">
            <a:extLst>
              <a:ext uri="{FF2B5EF4-FFF2-40B4-BE49-F238E27FC236}">
                <a16:creationId xmlns:a16="http://schemas.microsoft.com/office/drawing/2014/main" id="{87006581-4127-F3DE-F1E2-B8069F889DF3}"/>
              </a:ext>
            </a:extLst>
          </p:cNvPr>
          <p:cNvSpPr/>
          <p:nvPr/>
        </p:nvSpPr>
        <p:spPr>
          <a:xfrm rot="18854208">
            <a:off x="10397305" y="6222338"/>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25年7月</a:t>
            </a:r>
          </a:p>
        </p:txBody>
      </p:sp>
      <p:sp>
        <p:nvSpPr>
          <p:cNvPr id="55" name="矩形 54">
            <a:extLst>
              <a:ext uri="{FF2B5EF4-FFF2-40B4-BE49-F238E27FC236}">
                <a16:creationId xmlns:a16="http://schemas.microsoft.com/office/drawing/2014/main" id="{C1AEDCED-8765-D6D0-216B-477AEACBC9A7}"/>
              </a:ext>
            </a:extLst>
          </p:cNvPr>
          <p:cNvSpPr/>
          <p:nvPr/>
        </p:nvSpPr>
        <p:spPr>
          <a:xfrm rot="18854208">
            <a:off x="10703984" y="6299282"/>
            <a:ext cx="649224" cy="224124"/>
          </a:xfrm>
          <a:prstGeom prst="rect">
            <a:avLst/>
          </a:prstGeom>
          <a:solidFill>
            <a:schemeClr val="bg1"/>
          </a:solidFill>
        </p:spPr>
        <p:txBody>
          <a:bodyPr wrap="none" lIns="0" tIns="0" rIns="0" bIns="0">
            <a:noAutofit/>
          </a:bodyPr>
          <a:lstStyle/>
          <a:p>
            <a:pPr indent="0">
              <a:defRPr sz="1200">
                <a:solidFill>
                  <a:srgbClr val="595959"/>
                </a:solidFill>
                <a:latin typeface="Arial"/>
              </a:defRPr>
            </a:pPr>
            <a:r>
              <a:t>25年9月</a:t>
            </a:r>
          </a:p>
        </p:txBody>
      </p:sp>
    </p:spTree>
    <p:extLst>
      <p:ext uri="{BB962C8B-B14F-4D97-AF65-F5344CB8AC3E}">
        <p14:creationId xmlns:p14="http://schemas.microsoft.com/office/powerpoint/2010/main" val="311559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16</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正在开发中的主要天然气和液化天然气项目</a:t>
            </a:r>
          </a:p>
          <a:p>
            <a:pPr lvl="0">
              <a:defRPr sz="900">
                <a:solidFill>
                  <a:srgbClr val="000000"/>
                </a:solidFill>
                <a:latin typeface="Georgia" panose="02040502050405020303" pitchFamily="18" charset="0"/>
                <a:ea typeface="Source Sans Pro SemiBold" panose="020B0603030403020204" pitchFamily="34" charset="0"/>
              </a:defRPr>
            </a:pPr>
            <a:r>
              <a:t>（截至2022年9月）</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全球正在开发中的主要液化天然气和天然气项目不乏其数</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除了即将投产的液化终端（这是运输更多液化天然气的主要限制）之外，全球还有几个主要的天然气项目正在开发中。新发现的大型天然气储量和新高产气田的开发确保了未来天然气供应将继续增加。</a:t>
            </a:r>
          </a:p>
          <a:p>
            <a:r>
              <a:t>在液化天然气市场商业化之前，天然气曾是（在某些方面仍然是）一个高度本地化的市场，其主要限制是物理交付。因此，随着液化天然气基础设施的不断建设，天然气供应应在全球范围内得到越来越好的分配，从而缓解定价方面的不平等和地域差异。</a:t>
            </a:r>
          </a:p>
          <a:p>
            <a:r>
              <a:t>此地图上显示的新天然气开发项目甚至不包括现有气田的潜在扩建或延续——例如，非常突出的是荷兰的格罗宁根气田，尽管保留了大量天然气储量，但计划于2024年关闭。</a:t>
            </a:r>
          </a:p>
        </p:txBody>
      </p:sp>
      <p:graphicFrame>
        <p:nvGraphicFramePr>
          <p:cNvPr id="13" name="Object 12">
            <a:extLst>
              <a:ext uri="{FF2B5EF4-FFF2-40B4-BE49-F238E27FC236}">
                <a16:creationId xmlns:a16="http://schemas.microsoft.com/office/drawing/2014/main" id="{AEA788F4-EE7F-F1AD-FCA5-393C3ED78113}"/>
              </a:ext>
            </a:extLst>
          </p:cNvPr>
          <p:cNvGraphicFramePr>
            <a:graphicFrameLocks noChangeAspect="1"/>
          </p:cNvGraphicFramePr>
          <p:nvPr>
            <p:extLst>
              <p:ext uri="{D42A27DB-BD31-4B8C-83A1-F6EECF244321}">
                <p14:modId xmlns:p14="http://schemas.microsoft.com/office/powerpoint/2010/main" val="3790451552"/>
              </p:ext>
            </p:extLst>
          </p:nvPr>
        </p:nvGraphicFramePr>
        <p:xfrm>
          <a:off x="3836289" y="2194782"/>
          <a:ext cx="7818933" cy="4612893"/>
        </p:xfrm>
        <a:graphic>
          <a:graphicData uri="http://schemas.openxmlformats.org/presentationml/2006/ole">
            <mc:AlternateContent xmlns:mc="http://schemas.openxmlformats.org/markup-compatibility/2006">
              <mc:Choice xmlns:v="urn:schemas-microsoft-com:vml" Requires="v">
                <p:oleObj name="Bitmap Image" r:id="rId2" imgW="7182000" imgH="4236840" progId="PBrush">
                  <p:embed/>
                </p:oleObj>
              </mc:Choice>
              <mc:Fallback>
                <p:oleObj name="Bitmap Image" r:id="rId2" imgW="7182000" imgH="4236840" progId="PBrush">
                  <p:embed/>
                  <p:pic>
                    <p:nvPicPr>
                      <p:cNvPr id="6" name="Object 5">
                        <a:extLst>
                          <a:ext uri="{FF2B5EF4-FFF2-40B4-BE49-F238E27FC236}">
                            <a16:creationId xmlns:a16="http://schemas.microsoft.com/office/drawing/2014/main" id="{133697D9-4984-1D17-C320-5D3CB8D86B1B}"/>
                          </a:ext>
                        </a:extLst>
                      </p:cNvPr>
                      <p:cNvPicPr/>
                      <p:nvPr/>
                    </p:nvPicPr>
                    <p:blipFill>
                      <a:blip r:embed="rId3"/>
                      <a:stretch>
                        <a:fillRect/>
                      </a:stretch>
                    </p:blipFill>
                    <p:spPr>
                      <a:xfrm>
                        <a:off x="3836289" y="2194782"/>
                        <a:ext cx="7818933" cy="4612893"/>
                      </a:xfrm>
                      <a:prstGeom prst="rect">
                        <a:avLst/>
                      </a:prstGeom>
                    </p:spPr>
                  </p:pic>
                </p:oleObj>
              </mc:Fallback>
            </mc:AlternateContent>
          </a:graphicData>
        </a:graphic>
      </p:graphicFrame>
      <p:sp>
        <p:nvSpPr>
          <p:cNvPr id="18" name="Content Placeholder 3">
            <a:extLst>
              <a:ext uri="{FF2B5EF4-FFF2-40B4-BE49-F238E27FC236}">
                <a16:creationId xmlns:a16="http://schemas.microsoft.com/office/drawing/2014/main" id="{08082F88-927B-86A8-5882-0D5B4155FD4B}"/>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
        <p:nvSpPr>
          <p:cNvPr id="3" name="矩形 2">
            <a:extLst>
              <a:ext uri="{FF2B5EF4-FFF2-40B4-BE49-F238E27FC236}">
                <a16:creationId xmlns:a16="http://schemas.microsoft.com/office/drawing/2014/main" id="{5DC1740D-13DC-D7F1-6353-29AD39F7C67A}"/>
              </a:ext>
            </a:extLst>
          </p:cNvPr>
          <p:cNvSpPr/>
          <p:nvPr/>
        </p:nvSpPr>
        <p:spPr>
          <a:xfrm>
            <a:off x="8382000" y="2203704"/>
            <a:ext cx="798576" cy="121920"/>
          </a:xfrm>
          <a:prstGeom prst="rect">
            <a:avLst/>
          </a:prstGeom>
          <a:solidFill>
            <a:srgbClr val="FFFFFF"/>
          </a:solidFill>
        </p:spPr>
        <p:txBody>
          <a:bodyPr wrap="none" lIns="0" tIns="0" rIns="0" bIns="0">
            <a:noAutofit/>
          </a:bodyPr>
          <a:lstStyle/>
          <a:p>
            <a:pPr indent="0" algn="ctr">
              <a:defRPr sz="600">
                <a:solidFill>
                  <a:srgbClr val="595959"/>
                </a:solidFill>
                <a:latin typeface="Arial"/>
              </a:defRPr>
            </a:pPr>
            <a:r>
              <a:t>非常规天然气</a:t>
            </a:r>
          </a:p>
        </p:txBody>
      </p:sp>
      <p:sp>
        <p:nvSpPr>
          <p:cNvPr id="4" name="矩形 3">
            <a:extLst>
              <a:ext uri="{FF2B5EF4-FFF2-40B4-BE49-F238E27FC236}">
                <a16:creationId xmlns:a16="http://schemas.microsoft.com/office/drawing/2014/main" id="{08025E08-6E43-925C-F806-A39A6E19C6BC}"/>
              </a:ext>
            </a:extLst>
          </p:cNvPr>
          <p:cNvSpPr/>
          <p:nvPr/>
        </p:nvSpPr>
        <p:spPr>
          <a:xfrm>
            <a:off x="6781800" y="2203704"/>
            <a:ext cx="176784" cy="97536"/>
          </a:xfrm>
          <a:prstGeom prst="rect">
            <a:avLst/>
          </a:prstGeom>
          <a:solidFill>
            <a:srgbClr val="FFFFFF"/>
          </a:solidFill>
        </p:spPr>
        <p:txBody>
          <a:bodyPr wrap="none" lIns="0" tIns="0" rIns="0" bIns="0">
            <a:noAutofit/>
          </a:bodyPr>
          <a:lstStyle/>
          <a:p>
            <a:pPr indent="0">
              <a:defRPr sz="600">
                <a:solidFill>
                  <a:srgbClr val="595959"/>
                </a:solidFill>
                <a:latin typeface="Arial"/>
              </a:defRPr>
            </a:pPr>
            <a:r>
              <a:t>液化天然气</a:t>
            </a:r>
          </a:p>
        </p:txBody>
      </p:sp>
      <p:sp>
        <p:nvSpPr>
          <p:cNvPr id="6" name="矩形 5">
            <a:extLst>
              <a:ext uri="{FF2B5EF4-FFF2-40B4-BE49-F238E27FC236}">
                <a16:creationId xmlns:a16="http://schemas.microsoft.com/office/drawing/2014/main" id="{20D9452E-194D-F50A-515A-56D3FE85DD7E}"/>
              </a:ext>
            </a:extLst>
          </p:cNvPr>
          <p:cNvSpPr/>
          <p:nvPr/>
        </p:nvSpPr>
        <p:spPr>
          <a:xfrm>
            <a:off x="5068824" y="2203704"/>
            <a:ext cx="167640" cy="112776"/>
          </a:xfrm>
          <a:prstGeom prst="rect">
            <a:avLst/>
          </a:prstGeom>
          <a:solidFill>
            <a:srgbClr val="FFFFFF"/>
          </a:solidFill>
        </p:spPr>
        <p:txBody>
          <a:bodyPr wrap="none" lIns="0" tIns="0" rIns="0" bIns="0">
            <a:noAutofit/>
          </a:bodyPr>
          <a:lstStyle/>
          <a:p>
            <a:pPr indent="0">
              <a:defRPr sz="600">
                <a:solidFill>
                  <a:srgbClr val="595959"/>
                </a:solidFill>
                <a:latin typeface="Arial"/>
              </a:defRPr>
            </a:pPr>
            <a:r>
              <a:t>天然气</a:t>
            </a:r>
          </a:p>
        </p:txBody>
      </p:sp>
    </p:spTree>
    <p:extLst>
      <p:ext uri="{BB962C8B-B14F-4D97-AF65-F5344CB8AC3E}">
        <p14:creationId xmlns:p14="http://schemas.microsoft.com/office/powerpoint/2010/main" val="243494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BF6A920E-D6A3-081B-4C2A-5486EFC1CD18}"/>
              </a:ext>
            </a:extLst>
          </p:cNvPr>
          <p:cNvPicPr>
            <a:picLocks noChangeAspect="1"/>
          </p:cNvPicPr>
          <p:nvPr/>
        </p:nvPicPr>
        <p:blipFill>
          <a:blip r:embed="rId2"/>
          <a:stretch>
            <a:fillRect/>
          </a:stretch>
        </p:blipFill>
        <p:spPr>
          <a:xfrm>
            <a:off x="3803904" y="2194560"/>
            <a:ext cx="7290816" cy="4632960"/>
          </a:xfrm>
          <a:prstGeom prst="rect">
            <a:avLst/>
          </a:prstGeom>
        </p:spPr>
      </p:pic>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17</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258431"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中国的液化天然气进口终端、国内液化工厂和主要天然气管道</a:t>
            </a:r>
          </a:p>
          <a:p>
            <a:pPr lvl="0">
              <a:defRPr sz="900">
                <a:solidFill>
                  <a:srgbClr val="000000"/>
                </a:solidFill>
                <a:latin typeface="Georgia" panose="02040502050405020303" pitchFamily="18" charset="0"/>
                <a:ea typeface="Source Sans Pro SemiBold" panose="020B0603030403020204" pitchFamily="34" charset="0"/>
              </a:defRPr>
            </a:pPr>
            <a:r>
              <a:t>（截至2022年）</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中国正在从全球液化天然气转向来自新疆和中亚的国内安全管道天然气</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欧洲也受益于亚洲（最突出的是中国）液化天然气需求的下降。虽然部分反映了今年中国经济放缓，部分反映了今年中国对煤炭和替代能源的日益依赖，但中国未来将从全球市场购买的液化天然气将显著减少，因为中国正专注于从新疆的国内来源以及中亚国家获得廉价的管道天然气。通过管道和上游技术建设管道天然气基础设施是中国在中亚“一带一路”投资的核心组成部分，中国通常倾向于使其能源采购多样化，以免完全依赖全球液化天然气市场定价或地缘政治竞争对手的反复无常。</a:t>
            </a:r>
          </a:p>
          <a:p>
            <a:r>
              <a:t>中国在结构上从依赖全球液化天然气转向更多国内生产和来自中亚的管道天然气，这将继续在未来释放液化天然气市场的供应，缓解市场紧张，并确保未来几年有更多液化天然气进入欧洲。</a:t>
            </a:r>
          </a:p>
        </p:txBody>
      </p:sp>
      <p:sp>
        <p:nvSpPr>
          <p:cNvPr id="11" name="Oval 10">
            <a:extLst>
              <a:ext uri="{FF2B5EF4-FFF2-40B4-BE49-F238E27FC236}">
                <a16:creationId xmlns:a16="http://schemas.microsoft.com/office/drawing/2014/main" id="{178378F9-C265-4FCF-3987-F69E27E1EF39}"/>
              </a:ext>
            </a:extLst>
          </p:cNvPr>
          <p:cNvSpPr/>
          <p:nvPr/>
        </p:nvSpPr>
        <p:spPr>
          <a:xfrm rot="18164744">
            <a:off x="5756189" y="2184548"/>
            <a:ext cx="1812527" cy="4285575"/>
          </a:xfrm>
          <a:prstGeom prst="ellipse">
            <a:avLst/>
          </a:prstGeom>
          <a:noFill/>
          <a:ln w="19050">
            <a:solidFill>
              <a:srgbClr val="E37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a:solidFill>
                <a:srgbClr val="E37303"/>
              </a:solidFill>
            </a:endParaRPr>
          </a:p>
        </p:txBody>
      </p:sp>
      <p:sp>
        <p:nvSpPr>
          <p:cNvPr id="12" name="Chart Title">
            <a:extLst>
              <a:ext uri="{FF2B5EF4-FFF2-40B4-BE49-F238E27FC236}">
                <a16:creationId xmlns:a16="http://schemas.microsoft.com/office/drawing/2014/main" id="{258F05DA-B541-3BD0-07A2-9EE0C6D627B2}"/>
              </a:ext>
            </a:extLst>
          </p:cNvPr>
          <p:cNvSpPr txBox="1"/>
          <p:nvPr/>
        </p:nvSpPr>
        <p:spPr>
          <a:xfrm>
            <a:off x="6252065" y="2178975"/>
            <a:ext cx="2631441" cy="709005"/>
          </a:xfrm>
          <a:prstGeom prst="rect">
            <a:avLst/>
          </a:prstGeom>
          <a:solidFill>
            <a:schemeClr val="bg1">
              <a:alpha val="0"/>
            </a:schemeClr>
          </a:solidFill>
        </p:spPr>
        <p:txBody>
          <a:bodyPr wrap="square" lIns="0" tIns="0" rIns="0" bIns="0" anchor="t">
            <a:noAutofit/>
          </a:bodyPr>
          <a:lstStyle/>
          <a:p>
            <a:pPr lvl="0">
              <a:defRPr sz="1200" b="1">
                <a:solidFill>
                  <a:srgbClr val="E37303"/>
                </a:solidFill>
                <a:latin typeface="Georgia" panose="02040502050405020303" pitchFamily="18" charset="0"/>
                <a:ea typeface="Source Sans Pro SemiBold" panose="020B0603030403020204" pitchFamily="34" charset="0"/>
              </a:defRPr>
            </a:pPr>
            <a:r>
              <a:t>中国正在从液化天然气转向来自新疆和中亚的廉价、安全的管道天然气，为欧洲释放更多液化天然气</a:t>
            </a:r>
          </a:p>
        </p:txBody>
      </p:sp>
      <p:sp>
        <p:nvSpPr>
          <p:cNvPr id="14" name="Content Placeholder 3">
            <a:extLst>
              <a:ext uri="{FF2B5EF4-FFF2-40B4-BE49-F238E27FC236}">
                <a16:creationId xmlns:a16="http://schemas.microsoft.com/office/drawing/2014/main" id="{DC7661C8-C148-6DDC-33A2-6F40B333EF45}"/>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
        <p:nvSpPr>
          <p:cNvPr id="4" name="矩形 3">
            <a:extLst>
              <a:ext uri="{FF2B5EF4-FFF2-40B4-BE49-F238E27FC236}">
                <a16:creationId xmlns:a16="http://schemas.microsoft.com/office/drawing/2014/main" id="{8F9A00D9-0A93-FD7D-6EEB-24884C9B0FB6}"/>
              </a:ext>
            </a:extLst>
          </p:cNvPr>
          <p:cNvSpPr/>
          <p:nvPr/>
        </p:nvSpPr>
        <p:spPr>
          <a:xfrm>
            <a:off x="9707880" y="2377440"/>
            <a:ext cx="335280" cy="137160"/>
          </a:xfrm>
          <a:prstGeom prst="rect">
            <a:avLst/>
          </a:prstGeom>
          <a:solidFill>
            <a:srgbClr val="FFFFFF"/>
          </a:solidFill>
        </p:spPr>
        <p:txBody>
          <a:bodyPr wrap="none" lIns="0" tIns="0" rIns="0" bIns="0">
            <a:noAutofit/>
          </a:bodyPr>
          <a:lstStyle/>
          <a:p>
            <a:pPr indent="0">
              <a:defRPr sz="600">
                <a:solidFill>
                  <a:srgbClr val="251E26"/>
                </a:solidFill>
                <a:latin typeface="Arial"/>
              </a:defRPr>
            </a:pPr>
            <a:r>
              <a:t>俄罗斯</a:t>
            </a:r>
          </a:p>
        </p:txBody>
      </p:sp>
      <p:sp>
        <p:nvSpPr>
          <p:cNvPr id="6" name="矩形 5">
            <a:extLst>
              <a:ext uri="{FF2B5EF4-FFF2-40B4-BE49-F238E27FC236}">
                <a16:creationId xmlns:a16="http://schemas.microsoft.com/office/drawing/2014/main" id="{66170B8C-1AD6-FF1A-13B9-4EDA2AF45E66}"/>
              </a:ext>
            </a:extLst>
          </p:cNvPr>
          <p:cNvSpPr/>
          <p:nvPr/>
        </p:nvSpPr>
        <p:spPr>
          <a:xfrm>
            <a:off x="4968240" y="3124200"/>
            <a:ext cx="329184" cy="228600"/>
          </a:xfrm>
          <a:prstGeom prst="rect">
            <a:avLst/>
          </a:prstGeom>
          <a:solidFill>
            <a:srgbClr val="FFFFFF"/>
          </a:solidFill>
        </p:spPr>
        <p:txBody>
          <a:bodyPr lIns="0" tIns="0" rIns="0" bIns="0">
            <a:noAutofit/>
          </a:bodyPr>
          <a:lstStyle/>
          <a:p>
            <a:pPr indent="0" algn="ctr">
              <a:lnSpc>
                <a:spcPct val="111000"/>
              </a:lnSpc>
              <a:defRPr sz="600">
                <a:solidFill>
                  <a:srgbClr val="181817"/>
                </a:solidFill>
                <a:latin typeface="Arial"/>
              </a:defRPr>
            </a:pPr>
            <a:r>
              <a:t>中亚</a:t>
            </a:r>
          </a:p>
        </p:txBody>
      </p:sp>
      <p:sp>
        <p:nvSpPr>
          <p:cNvPr id="7" name="矩形 6">
            <a:extLst>
              <a:ext uri="{FF2B5EF4-FFF2-40B4-BE49-F238E27FC236}">
                <a16:creationId xmlns:a16="http://schemas.microsoft.com/office/drawing/2014/main" id="{ACA71643-DE10-506D-1F3C-9D8DC5C5CE0C}"/>
              </a:ext>
            </a:extLst>
          </p:cNvPr>
          <p:cNvSpPr/>
          <p:nvPr/>
        </p:nvSpPr>
        <p:spPr>
          <a:xfrm>
            <a:off x="4986528" y="5510784"/>
            <a:ext cx="569976" cy="128016"/>
          </a:xfrm>
          <a:prstGeom prst="rect">
            <a:avLst/>
          </a:prstGeom>
          <a:solidFill>
            <a:srgbClr val="FFFFFF"/>
          </a:solidFill>
        </p:spPr>
        <p:txBody>
          <a:bodyPr wrap="none" lIns="0" tIns="0" rIns="0" bIns="0">
            <a:noAutofit/>
          </a:bodyPr>
          <a:lstStyle/>
          <a:p>
            <a:pPr indent="0" algn="ctr">
              <a:defRPr sz="600">
                <a:solidFill>
                  <a:srgbClr val="251E26"/>
                </a:solidFill>
                <a:latin typeface="Arial"/>
              </a:defRPr>
            </a:pPr>
            <a:r>
              <a:t>液化天然气接收站</a:t>
            </a:r>
          </a:p>
        </p:txBody>
      </p:sp>
      <p:sp>
        <p:nvSpPr>
          <p:cNvPr id="13" name="矩形 12">
            <a:extLst>
              <a:ext uri="{FF2B5EF4-FFF2-40B4-BE49-F238E27FC236}">
                <a16:creationId xmlns:a16="http://schemas.microsoft.com/office/drawing/2014/main" id="{8573B15D-C9B8-F39E-53FF-27C342691E1C}"/>
              </a:ext>
            </a:extLst>
          </p:cNvPr>
          <p:cNvSpPr/>
          <p:nvPr/>
        </p:nvSpPr>
        <p:spPr>
          <a:xfrm>
            <a:off x="4986528" y="5715000"/>
            <a:ext cx="768096" cy="137160"/>
          </a:xfrm>
          <a:prstGeom prst="rect">
            <a:avLst/>
          </a:prstGeom>
          <a:solidFill>
            <a:srgbClr val="FFFFFF"/>
          </a:solidFill>
        </p:spPr>
        <p:txBody>
          <a:bodyPr wrap="none" lIns="0" tIns="0" rIns="0" bIns="0">
            <a:noAutofit/>
          </a:bodyPr>
          <a:lstStyle/>
          <a:p>
            <a:pPr indent="0">
              <a:defRPr sz="600">
                <a:solidFill>
                  <a:srgbClr val="251E26"/>
                </a:solidFill>
                <a:latin typeface="Arial"/>
              </a:defRPr>
            </a:pPr>
            <a:r>
              <a:t>国内液化天然气枢纽</a:t>
            </a:r>
          </a:p>
        </p:txBody>
      </p:sp>
      <p:sp>
        <p:nvSpPr>
          <p:cNvPr id="15" name="矩形 14">
            <a:extLst>
              <a:ext uri="{FF2B5EF4-FFF2-40B4-BE49-F238E27FC236}">
                <a16:creationId xmlns:a16="http://schemas.microsoft.com/office/drawing/2014/main" id="{18567CC4-107A-8C1A-D3A1-FA72C8D49C0B}"/>
              </a:ext>
            </a:extLst>
          </p:cNvPr>
          <p:cNvSpPr/>
          <p:nvPr/>
        </p:nvSpPr>
        <p:spPr>
          <a:xfrm>
            <a:off x="5023104" y="5897880"/>
            <a:ext cx="752856" cy="137160"/>
          </a:xfrm>
          <a:prstGeom prst="rect">
            <a:avLst/>
          </a:prstGeom>
          <a:solidFill>
            <a:srgbClr val="FFFFFF"/>
          </a:solidFill>
        </p:spPr>
        <p:txBody>
          <a:bodyPr wrap="none" lIns="0" tIns="0" rIns="0" bIns="0">
            <a:noAutofit/>
          </a:bodyPr>
          <a:lstStyle/>
          <a:p>
            <a:pPr indent="0">
              <a:defRPr sz="600">
                <a:latin typeface="Arial"/>
              </a:defRPr>
            </a:pPr>
            <a:r>
              <a:rPr>
                <a:solidFill>
                  <a:srgbClr val="251E26"/>
                </a:solidFill>
              </a:rPr>
              <a:t>管道 </a:t>
            </a:r>
            <a:r>
              <a:rPr>
                <a:solidFill>
                  <a:srgbClr val="3F3C3E"/>
                </a:solidFill>
              </a:rPr>
              <a:t>&gt; </a:t>
            </a:r>
            <a:r>
              <a:rPr>
                <a:solidFill>
                  <a:srgbClr val="251E26"/>
                </a:solidFill>
              </a:rPr>
              <a:t>200亿立方米</a:t>
            </a:r>
          </a:p>
        </p:txBody>
      </p:sp>
      <p:sp>
        <p:nvSpPr>
          <p:cNvPr id="16" name="矩形 15">
            <a:extLst>
              <a:ext uri="{FF2B5EF4-FFF2-40B4-BE49-F238E27FC236}">
                <a16:creationId xmlns:a16="http://schemas.microsoft.com/office/drawing/2014/main" id="{DBD317BE-752C-A77C-107E-327CE207CB74}"/>
              </a:ext>
            </a:extLst>
          </p:cNvPr>
          <p:cNvSpPr/>
          <p:nvPr/>
        </p:nvSpPr>
        <p:spPr>
          <a:xfrm>
            <a:off x="5023104" y="6089904"/>
            <a:ext cx="752856" cy="128016"/>
          </a:xfrm>
          <a:prstGeom prst="rect">
            <a:avLst/>
          </a:prstGeom>
          <a:solidFill>
            <a:srgbClr val="FFFFFF"/>
          </a:solidFill>
        </p:spPr>
        <p:txBody>
          <a:bodyPr wrap="none" lIns="0" tIns="0" rIns="0" bIns="0">
            <a:noAutofit/>
          </a:bodyPr>
          <a:lstStyle/>
          <a:p>
            <a:pPr indent="0">
              <a:defRPr sz="600">
                <a:solidFill>
                  <a:srgbClr val="251E26"/>
                </a:solidFill>
                <a:latin typeface="Arial"/>
              </a:defRPr>
            </a:pPr>
            <a:r>
              <a:t>管道 &lt; 200亿立方米</a:t>
            </a:r>
          </a:p>
        </p:txBody>
      </p:sp>
      <p:sp>
        <p:nvSpPr>
          <p:cNvPr id="17" name="矩形 16">
            <a:extLst>
              <a:ext uri="{FF2B5EF4-FFF2-40B4-BE49-F238E27FC236}">
                <a16:creationId xmlns:a16="http://schemas.microsoft.com/office/drawing/2014/main" id="{06DE7D73-7FCE-6F82-95D9-81B2C12F9E31}"/>
              </a:ext>
            </a:extLst>
          </p:cNvPr>
          <p:cNvSpPr/>
          <p:nvPr/>
        </p:nvSpPr>
        <p:spPr>
          <a:xfrm>
            <a:off x="4992624" y="6288024"/>
            <a:ext cx="786384" cy="121920"/>
          </a:xfrm>
          <a:prstGeom prst="rect">
            <a:avLst/>
          </a:prstGeom>
          <a:solidFill>
            <a:srgbClr val="FFFFFF"/>
          </a:solidFill>
        </p:spPr>
        <p:txBody>
          <a:bodyPr wrap="none" lIns="0" tIns="0" rIns="0" bIns="0">
            <a:noAutofit/>
          </a:bodyPr>
          <a:lstStyle/>
          <a:p>
            <a:pPr indent="0">
              <a:defRPr sz="600">
                <a:solidFill>
                  <a:srgbClr val="251E26"/>
                </a:solidFill>
                <a:latin typeface="Arial"/>
              </a:defRPr>
            </a:pPr>
            <a:r>
              <a:t>在建</a:t>
            </a:r>
          </a:p>
        </p:txBody>
      </p:sp>
      <p:sp>
        <p:nvSpPr>
          <p:cNvPr id="18" name="矩形 17">
            <a:extLst>
              <a:ext uri="{FF2B5EF4-FFF2-40B4-BE49-F238E27FC236}">
                <a16:creationId xmlns:a16="http://schemas.microsoft.com/office/drawing/2014/main" id="{857FE152-F4B3-4844-DB4A-2CA9AC588354}"/>
              </a:ext>
            </a:extLst>
          </p:cNvPr>
          <p:cNvSpPr/>
          <p:nvPr/>
        </p:nvSpPr>
        <p:spPr>
          <a:xfrm>
            <a:off x="4986528" y="6477000"/>
            <a:ext cx="679704" cy="131064"/>
          </a:xfrm>
          <a:prstGeom prst="rect">
            <a:avLst/>
          </a:prstGeom>
          <a:solidFill>
            <a:srgbClr val="FFFFFF"/>
          </a:solidFill>
        </p:spPr>
        <p:txBody>
          <a:bodyPr wrap="none" lIns="0" tIns="0" rIns="0" bIns="0">
            <a:noAutofit/>
          </a:bodyPr>
          <a:lstStyle/>
          <a:p>
            <a:pPr indent="0">
              <a:defRPr sz="600">
                <a:solidFill>
                  <a:srgbClr val="251E26"/>
                </a:solidFill>
                <a:latin typeface="Arial"/>
              </a:defRPr>
            </a:pPr>
            <a:r>
              <a:t>边境口岸</a:t>
            </a:r>
          </a:p>
        </p:txBody>
      </p:sp>
      <p:sp>
        <p:nvSpPr>
          <p:cNvPr id="19" name="矩形 18">
            <a:extLst>
              <a:ext uri="{FF2B5EF4-FFF2-40B4-BE49-F238E27FC236}">
                <a16:creationId xmlns:a16="http://schemas.microsoft.com/office/drawing/2014/main" id="{2607A6A2-7B7F-63C2-05D2-9CB62BE034BE}"/>
              </a:ext>
            </a:extLst>
          </p:cNvPr>
          <p:cNvSpPr/>
          <p:nvPr/>
        </p:nvSpPr>
        <p:spPr>
          <a:xfrm>
            <a:off x="6550152" y="6150864"/>
            <a:ext cx="414528" cy="143256"/>
          </a:xfrm>
          <a:prstGeom prst="rect">
            <a:avLst/>
          </a:prstGeom>
          <a:solidFill>
            <a:srgbClr val="FFFFFF"/>
          </a:solidFill>
        </p:spPr>
        <p:txBody>
          <a:bodyPr wrap="none" lIns="0" tIns="0" rIns="0" bIns="0">
            <a:noAutofit/>
          </a:bodyPr>
          <a:lstStyle/>
          <a:p>
            <a:pPr indent="0" algn="r">
              <a:defRPr sz="600">
                <a:solidFill>
                  <a:srgbClr val="251E26"/>
                </a:solidFill>
                <a:latin typeface="Arial"/>
              </a:defRPr>
            </a:pPr>
            <a:r>
              <a:t>缅甸</a:t>
            </a:r>
          </a:p>
        </p:txBody>
      </p:sp>
      <p:sp>
        <p:nvSpPr>
          <p:cNvPr id="20" name="矩形 19">
            <a:extLst>
              <a:ext uri="{FF2B5EF4-FFF2-40B4-BE49-F238E27FC236}">
                <a16:creationId xmlns:a16="http://schemas.microsoft.com/office/drawing/2014/main" id="{1052247A-FF6E-0C03-29C9-A5F718767DA8}"/>
              </a:ext>
            </a:extLst>
          </p:cNvPr>
          <p:cNvSpPr/>
          <p:nvPr/>
        </p:nvSpPr>
        <p:spPr>
          <a:xfrm>
            <a:off x="9982200" y="5084064"/>
            <a:ext cx="954024" cy="143256"/>
          </a:xfrm>
          <a:prstGeom prst="rect">
            <a:avLst/>
          </a:prstGeom>
          <a:solidFill>
            <a:srgbClr val="FFFFFF"/>
          </a:solidFill>
        </p:spPr>
        <p:txBody>
          <a:bodyPr wrap="none" lIns="0" tIns="0" rIns="0" bIns="0">
            <a:noAutofit/>
          </a:bodyPr>
          <a:lstStyle/>
          <a:p>
            <a:pPr indent="0">
              <a:defRPr u="sng">
                <a:solidFill>
                  <a:srgbClr val="000000"/>
                </a:solidFill>
                <a:latin typeface="Arial"/>
              </a:defRPr>
            </a:pPr>
            <a:r>
              <a:rPr sz="650" b="1"/>
              <a:t>年需求 - </a:t>
            </a:r>
            <a:r>
              <a:rPr sz="600"/>
              <a:t>亿立方米</a:t>
            </a:r>
            <a:endParaRPr sz="600" u="sng">
              <a:solidFill>
                <a:srgbClr val="000000"/>
              </a:solidFill>
              <a:latin typeface="Arial"/>
            </a:endParaRPr>
          </a:p>
        </p:txBody>
      </p:sp>
    </p:spTree>
    <p:extLst>
      <p:ext uri="{BB962C8B-B14F-4D97-AF65-F5344CB8AC3E}">
        <p14:creationId xmlns:p14="http://schemas.microsoft.com/office/powerpoint/2010/main" val="3165780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18</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461631"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俄罗斯入侵乌克兰后在欧洲投产的新再气化项目</a:t>
            </a:r>
          </a:p>
          <a:p>
            <a:pPr lvl="0">
              <a:defRPr sz="900">
                <a:solidFill>
                  <a:srgbClr val="000000"/>
                </a:solidFill>
                <a:latin typeface="Georgia" panose="02040502050405020303" pitchFamily="18" charset="0"/>
                <a:ea typeface="Source Sans Pro SemiBold" panose="020B0603030403020204" pitchFamily="34" charset="0"/>
              </a:defRPr>
            </a:pPr>
            <a:r>
              <a:t>（所有产能均按年计算；以每年百万吨为单位显示；第一批浮式储存再气化装置计划于2022年冬季/2023年春季开放）</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欧洲正在迅速上线额外的再气化项目</a:t>
            </a:r>
          </a:p>
        </p:txBody>
      </p:sp>
      <p:graphicFrame>
        <p:nvGraphicFramePr>
          <p:cNvPr id="15" name="Content Placeholder 14">
            <a:extLst>
              <a:ext uri="{FF2B5EF4-FFF2-40B4-BE49-F238E27FC236}">
                <a16:creationId xmlns:a16="http://schemas.microsoft.com/office/drawing/2014/main" id="{83926021-4588-1589-4446-FFB6B3D08DAE}"/>
              </a:ext>
            </a:extLst>
          </p:cNvPr>
          <p:cNvGraphicFramePr>
            <a:graphicFrameLocks noGrp="1"/>
          </p:cNvGraphicFramePr>
          <p:nvPr>
            <p:ph sz="quarter" idx="11"/>
            <p:extLst>
              <p:ext uri="{D42A27DB-BD31-4B8C-83A1-F6EECF244321}">
                <p14:modId xmlns:p14="http://schemas.microsoft.com/office/powerpoint/2010/main" val="1540057720"/>
              </p:ext>
            </p:extLst>
          </p:nvPr>
        </p:nvGraphicFramePr>
        <p:xfrm>
          <a:off x="3786684" y="2287698"/>
          <a:ext cx="7772400" cy="3139440"/>
        </p:xfrm>
        <a:graphic>
          <a:graphicData uri="http://schemas.openxmlformats.org/drawingml/2006/table">
            <a:tbl>
              <a:tblGrid>
                <a:gridCol w="3657600">
                  <a:extLst>
                    <a:ext uri="{9D8B030D-6E8A-4147-A177-3AD203B41FA5}">
                      <a16:colId xmlns:a16="http://schemas.microsoft.com/office/drawing/2014/main" val="1873726851"/>
                    </a:ext>
                  </a:extLst>
                </a:gridCol>
                <a:gridCol w="1371600">
                  <a:extLst>
                    <a:ext uri="{9D8B030D-6E8A-4147-A177-3AD203B41FA5}">
                      <a16:colId xmlns:a16="http://schemas.microsoft.com/office/drawing/2014/main" val="823475268"/>
                    </a:ext>
                  </a:extLst>
                </a:gridCol>
                <a:gridCol w="1371600">
                  <a:extLst>
                    <a:ext uri="{9D8B030D-6E8A-4147-A177-3AD203B41FA5}">
                      <a16:colId xmlns:a16="http://schemas.microsoft.com/office/drawing/2014/main" val="1597690345"/>
                    </a:ext>
                  </a:extLst>
                </a:gridCol>
                <a:gridCol w="1371600">
                  <a:extLst>
                    <a:ext uri="{9D8B030D-6E8A-4147-A177-3AD203B41FA5}">
                      <a16:colId xmlns:a16="http://schemas.microsoft.com/office/drawing/2014/main" val="1117962056"/>
                    </a:ext>
                  </a:extLst>
                </a:gridCol>
              </a:tblGrid>
              <a:tr h="228600">
                <a:tc>
                  <a:txBody>
                    <a:bodyPr/>
                    <a:lstStyle/>
                    <a:p>
                      <a:pPr algn="l" fontAlgn="b">
                        <a:defRPr sz="900" b="1">
                          <a:solidFill>
                            <a:srgbClr val="FFFFFF"/>
                          </a:solidFill>
                          <a:effectLst/>
                          <a:latin typeface="Calibri" panose="020F0502020204030204" pitchFamily="34" charset="0"/>
                          <a:cs typeface="Calibri" panose="020F0502020204030204" pitchFamily="34" charset="0"/>
                        </a:defRPr>
                      </a:pPr>
                      <a:r>
                        <a:t>国家</a:t>
                      </a:r>
                    </a:p>
                  </a:txBody>
                  <a:tcPr marR="1183" marT="1183" marB="0" anchor="ctr">
                    <a:lnL>
                      <a:noFill/>
                    </a:lnL>
                    <a:lnR>
                      <a:noFill/>
                    </a:lnR>
                    <a:lnT>
                      <a:noFill/>
                    </a:lnT>
                    <a:lnB>
                      <a:noFill/>
                    </a:lnB>
                    <a:solidFill>
                      <a:srgbClr val="00355F"/>
                    </a:solidFill>
                  </a:tcPr>
                </a:tc>
                <a:tc>
                  <a:txBody>
                    <a:bodyPr/>
                    <a:lstStyle/>
                    <a:p>
                      <a:pPr algn="l" fontAlgn="b">
                        <a:defRPr sz="900" b="1">
                          <a:solidFill>
                            <a:srgbClr val="FFFFFF"/>
                          </a:solidFill>
                          <a:effectLst/>
                          <a:latin typeface="Calibri" panose="020F0502020204030204" pitchFamily="34" charset="0"/>
                          <a:cs typeface="Calibri" panose="020F0502020204030204" pitchFamily="34" charset="0"/>
                        </a:defRPr>
                      </a:pPr>
                      <a:r>
                        <a:t>设施</a:t>
                      </a:r>
                    </a:p>
                  </a:txBody>
                  <a:tcPr marL="1183" marR="1183" marT="1183" marB="0" anchor="ctr">
                    <a:lnL>
                      <a:noFill/>
                    </a:lnL>
                    <a:lnR>
                      <a:noFill/>
                    </a:lnR>
                    <a:lnT>
                      <a:noFill/>
                    </a:lnT>
                    <a:lnB>
                      <a:noFill/>
                    </a:lnB>
                    <a:solidFill>
                      <a:srgbClr val="00355F"/>
                    </a:solidFill>
                  </a:tcPr>
                </a:tc>
                <a:tc>
                  <a:txBody>
                    <a:bodyPr/>
                    <a:lstStyle/>
                    <a:p>
                      <a:pPr algn="l" fontAlgn="b">
                        <a:defRPr sz="900" b="1">
                          <a:solidFill>
                            <a:srgbClr val="FFFFFF"/>
                          </a:solidFill>
                          <a:effectLst/>
                          <a:latin typeface="Calibri" panose="020F0502020204030204" pitchFamily="34" charset="0"/>
                          <a:cs typeface="Calibri" panose="020F0502020204030204" pitchFamily="34" charset="0"/>
                        </a:defRPr>
                      </a:pPr>
                      <a:r>
                        <a:t>类型</a:t>
                      </a:r>
                    </a:p>
                  </a:txBody>
                  <a:tcPr marL="1183" marR="1183" marT="1183" marB="0" anchor="ctr">
                    <a:lnL>
                      <a:noFill/>
                    </a:lnL>
                    <a:lnR>
                      <a:noFill/>
                    </a:lnR>
                    <a:lnT>
                      <a:noFill/>
                    </a:lnT>
                    <a:lnB>
                      <a:noFill/>
                    </a:lnB>
                    <a:solidFill>
                      <a:srgbClr val="00355F"/>
                    </a:solidFill>
                  </a:tcPr>
                </a:tc>
                <a:tc>
                  <a:txBody>
                    <a:bodyPr/>
                    <a:lstStyle/>
                    <a:p>
                      <a:pPr algn="r" fontAlgn="b">
                        <a:defRPr sz="900" b="1">
                          <a:solidFill>
                            <a:srgbClr val="FFFFFF"/>
                          </a:solidFill>
                          <a:effectLst/>
                          <a:latin typeface="Calibri" panose="020F0502020204030204" pitchFamily="34" charset="0"/>
                          <a:cs typeface="Calibri" panose="020F0502020204030204" pitchFamily="34" charset="0"/>
                        </a:defRPr>
                      </a:pPr>
                      <a:r>
                        <a:t>产能（百万吨/年）</a:t>
                      </a:r>
                    </a:p>
                  </a:txBody>
                  <a:tcPr marL="1183" marT="1183" marB="0" anchor="ctr">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l" fontAlgn="b">
                        <a:defRPr sz="1100">
                          <a:solidFill>
                            <a:srgbClr val="000000"/>
                          </a:solidFill>
                          <a:effectLst/>
                          <a:latin typeface="Calibri" panose="020F0502020204030204" pitchFamily="34" charset="0"/>
                        </a:defRPr>
                      </a:pPr>
                      <a:r>
                        <a:t>比利时</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泽布吕赫（扩建）</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陆上</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6</a:t>
                      </a:r>
                    </a:p>
                  </a:txBody>
                  <a:tcPr marL="0" marT="0" marB="0" anchor="b">
                    <a:lnL>
                      <a:noFill/>
                    </a:lnL>
                    <a:lnR>
                      <a:noFill/>
                    </a:lnR>
                    <a:lnT>
                      <a:noFill/>
                    </a:lnT>
                    <a:lnB>
                      <a:noFill/>
                    </a:lnB>
                  </a:tcPr>
                </a:tc>
                <a:extLst>
                  <a:ext uri="{0D108BD9-81ED-4DB2-BD59-A6C34878D82A}">
                    <a16:rowId xmlns:a16="http://schemas.microsoft.com/office/drawing/2014/main" val="1759837168"/>
                  </a:ext>
                </a:extLst>
              </a:tr>
              <a:tr h="144842">
                <a:tc>
                  <a:txBody>
                    <a:bodyPr/>
                    <a:lstStyle/>
                    <a:p>
                      <a:pPr algn="l" fontAlgn="b">
                        <a:defRPr sz="1100">
                          <a:solidFill>
                            <a:srgbClr val="000000"/>
                          </a:solidFill>
                          <a:effectLst/>
                          <a:latin typeface="Calibri" panose="020F0502020204030204" pitchFamily="34" charset="0"/>
                        </a:defRPr>
                      </a:pPr>
                      <a:r>
                        <a:t>德国</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卢布明</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l" fontAlgn="b">
                        <a:defRPr sz="1100">
                          <a:solidFill>
                            <a:srgbClr val="000000"/>
                          </a:solidFill>
                          <a:effectLst/>
                          <a:latin typeface="Calibri" panose="020F0502020204030204" pitchFamily="34" charset="0"/>
                        </a:defRPr>
                      </a:pPr>
                      <a:r>
                        <a:t>德国</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威廉港</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3.6</a:t>
                      </a:r>
                    </a:p>
                  </a:txBody>
                  <a:tcPr marL="0" marT="0" marB="0" anchor="b">
                    <a:lnL>
                      <a:noFill/>
                    </a:lnL>
                    <a:lnR>
                      <a:noFill/>
                    </a:lnR>
                    <a:lnT>
                      <a:noFill/>
                    </a:lnT>
                    <a:lnB>
                      <a:noFill/>
                    </a:lnB>
                  </a:tcPr>
                </a:tc>
                <a:extLst>
                  <a:ext uri="{0D108BD9-81ED-4DB2-BD59-A6C34878D82A}">
                    <a16:rowId xmlns:a16="http://schemas.microsoft.com/office/drawing/2014/main" val="3684856838"/>
                  </a:ext>
                </a:extLst>
              </a:tr>
              <a:tr h="144842">
                <a:tc>
                  <a:txBody>
                    <a:bodyPr/>
                    <a:lstStyle/>
                    <a:p>
                      <a:pPr algn="l" fontAlgn="b">
                        <a:defRPr sz="1100">
                          <a:solidFill>
                            <a:srgbClr val="000000"/>
                          </a:solidFill>
                          <a:effectLst/>
                          <a:latin typeface="Calibri" panose="020F0502020204030204" pitchFamily="34" charset="0"/>
                        </a:defRPr>
                      </a:pPr>
                      <a:r>
                        <a:t>德国</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布伦斯比特尔</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l" fontAlgn="b">
                        <a:defRPr sz="1100">
                          <a:solidFill>
                            <a:srgbClr val="000000"/>
                          </a:solidFill>
                          <a:effectLst/>
                          <a:latin typeface="Calibri" panose="020F0502020204030204" pitchFamily="34" charset="0"/>
                        </a:defRPr>
                      </a:pPr>
                      <a:r>
                        <a:t>德国</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施塔德</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3.6</a:t>
                      </a:r>
                    </a:p>
                  </a:txBody>
                  <a:tcPr marL="0" marT="0" marB="0" anchor="b">
                    <a:lnL>
                      <a:noFill/>
                    </a:lnL>
                    <a:lnR>
                      <a:noFill/>
                    </a:lnR>
                    <a:lnT>
                      <a:noFill/>
                    </a:lnT>
                    <a:lnB>
                      <a:noFill/>
                    </a:lnB>
                  </a:tcPr>
                </a:tc>
                <a:extLst>
                  <a:ext uri="{0D108BD9-81ED-4DB2-BD59-A6C34878D82A}">
                    <a16:rowId xmlns:a16="http://schemas.microsoft.com/office/drawing/2014/main" val="2035985933"/>
                  </a:ext>
                </a:extLst>
              </a:tr>
              <a:tr h="144842">
                <a:tc>
                  <a:txBody>
                    <a:bodyPr/>
                    <a:lstStyle/>
                    <a:p>
                      <a:pPr algn="l" fontAlgn="b">
                        <a:defRPr sz="1100">
                          <a:solidFill>
                            <a:srgbClr val="000000"/>
                          </a:solidFill>
                          <a:effectLst/>
                          <a:latin typeface="Calibri" panose="020F0502020204030204" pitchFamily="34" charset="0"/>
                        </a:defRPr>
                      </a:pPr>
                      <a:r>
                        <a:t>德国</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卢布明 2</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r h="144842">
                <a:tc>
                  <a:txBody>
                    <a:bodyPr/>
                    <a:lstStyle/>
                    <a:p>
                      <a:pPr algn="l" fontAlgn="b">
                        <a:defRPr sz="1100">
                          <a:solidFill>
                            <a:srgbClr val="000000"/>
                          </a:solidFill>
                          <a:effectLst/>
                          <a:latin typeface="Calibri" panose="020F0502020204030204" pitchFamily="34" charset="0"/>
                        </a:defRPr>
                      </a:pPr>
                      <a:r>
                        <a:t>德国</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布伦斯比特尔 2</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陆上</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5.8</a:t>
                      </a:r>
                    </a:p>
                  </a:txBody>
                  <a:tcPr marL="0" marT="0" marB="0" anchor="b">
                    <a:lnL>
                      <a:noFill/>
                    </a:lnL>
                    <a:lnR>
                      <a:noFill/>
                    </a:lnR>
                    <a:lnT>
                      <a:noFill/>
                    </a:lnT>
                    <a:lnB>
                      <a:noFill/>
                    </a:lnB>
                  </a:tcPr>
                </a:tc>
                <a:extLst>
                  <a:ext uri="{0D108BD9-81ED-4DB2-BD59-A6C34878D82A}">
                    <a16:rowId xmlns:a16="http://schemas.microsoft.com/office/drawing/2014/main" val="3648451042"/>
                  </a:ext>
                </a:extLst>
              </a:tr>
              <a:tr h="144842">
                <a:tc>
                  <a:txBody>
                    <a:bodyPr/>
                    <a:lstStyle/>
                    <a:p>
                      <a:pPr algn="l" fontAlgn="b">
                        <a:defRPr sz="1100">
                          <a:solidFill>
                            <a:srgbClr val="000000"/>
                          </a:solidFill>
                          <a:effectLst/>
                          <a:latin typeface="Calibri" panose="020F0502020204030204" pitchFamily="34" charset="0"/>
                        </a:defRPr>
                      </a:pPr>
                      <a:r>
                        <a:t>德国</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施塔德 2</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陆上</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9.6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78548112"/>
                  </a:ext>
                </a:extLst>
              </a:tr>
              <a:tr h="144842">
                <a:tc>
                  <a:txBody>
                    <a:bodyPr/>
                    <a:lstStyle/>
                    <a:p>
                      <a:pPr algn="l" fontAlgn="b">
                        <a:defRPr sz="1100">
                          <a:solidFill>
                            <a:srgbClr val="000000"/>
                          </a:solidFill>
                          <a:effectLst/>
                          <a:latin typeface="Calibri" panose="020F0502020204030204" pitchFamily="34" charset="0"/>
                        </a:defRPr>
                      </a:pPr>
                      <a:r>
                        <a:t>法国</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勒阿弗尔</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3.6</a:t>
                      </a:r>
                    </a:p>
                  </a:txBody>
                  <a:tcPr marL="0" marT="0" marB="0" anchor="b">
                    <a:lnL>
                      <a:noFill/>
                    </a:lnL>
                    <a:lnR>
                      <a:noFill/>
                    </a:lnR>
                    <a:lnT>
                      <a:noFill/>
                    </a:lnT>
                    <a:lnB>
                      <a:noFill/>
                    </a:lnB>
                  </a:tcPr>
                </a:tc>
                <a:extLst>
                  <a:ext uri="{0D108BD9-81ED-4DB2-BD59-A6C34878D82A}">
                    <a16:rowId xmlns:a16="http://schemas.microsoft.com/office/drawing/2014/main" val="598324163"/>
                  </a:ext>
                </a:extLst>
              </a:tr>
              <a:tr h="144842">
                <a:tc>
                  <a:txBody>
                    <a:bodyPr/>
                    <a:lstStyle/>
                    <a:p>
                      <a:pPr algn="l" fontAlgn="b">
                        <a:defRPr sz="1100">
                          <a:solidFill>
                            <a:srgbClr val="000000"/>
                          </a:solidFill>
                          <a:effectLst/>
                          <a:latin typeface="Calibri" panose="020F0502020204030204" pitchFamily="34" charset="0"/>
                        </a:defRPr>
                      </a:pPr>
                      <a:r>
                        <a:t>荷兰</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埃姆斯哈文</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5.8</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2029255992"/>
                  </a:ext>
                </a:extLst>
              </a:tr>
              <a:tr h="144842">
                <a:tc>
                  <a:txBody>
                    <a:bodyPr/>
                    <a:lstStyle/>
                    <a:p>
                      <a:pPr algn="l" fontAlgn="b">
                        <a:defRPr sz="1100">
                          <a:solidFill>
                            <a:srgbClr val="000000"/>
                          </a:solidFill>
                          <a:effectLst/>
                          <a:latin typeface="Calibri" panose="020F0502020204030204" pitchFamily="34" charset="0"/>
                        </a:defRPr>
                      </a:pPr>
                      <a:r>
                        <a:t>塞浦路斯</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浮动</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1.5</a:t>
                      </a:r>
                    </a:p>
                  </a:txBody>
                  <a:tcPr marL="0" marT="0" marB="0" anchor="b">
                    <a:lnL>
                      <a:noFill/>
                    </a:lnL>
                    <a:lnR>
                      <a:noFill/>
                    </a:lnR>
                    <a:lnT>
                      <a:noFill/>
                    </a:lnT>
                    <a:lnB>
                      <a:noFill/>
                    </a:lnB>
                  </a:tcPr>
                </a:tc>
                <a:extLst>
                  <a:ext uri="{0D108BD9-81ED-4DB2-BD59-A6C34878D82A}">
                    <a16:rowId xmlns:a16="http://schemas.microsoft.com/office/drawing/2014/main" val="3936815588"/>
                  </a:ext>
                </a:extLst>
              </a:tr>
              <a:tr h="144842">
                <a:tc>
                  <a:txBody>
                    <a:bodyPr/>
                    <a:lstStyle/>
                    <a:p>
                      <a:pPr algn="l" fontAlgn="b">
                        <a:defRPr sz="1100">
                          <a:solidFill>
                            <a:srgbClr val="000000"/>
                          </a:solidFill>
                          <a:effectLst/>
                          <a:latin typeface="Calibri" panose="020F0502020204030204" pitchFamily="34" charset="0"/>
                        </a:defRPr>
                      </a:pPr>
                      <a:r>
                        <a:t>芬兰/爱沙尼亚</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浮动</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4114363771"/>
                  </a:ext>
                </a:extLst>
              </a:tr>
              <a:tr h="144842">
                <a:tc>
                  <a:txBody>
                    <a:bodyPr/>
                    <a:lstStyle/>
                    <a:p>
                      <a:pPr algn="l" fontAlgn="b">
                        <a:defRPr sz="1100">
                          <a:solidFill>
                            <a:srgbClr val="000000"/>
                          </a:solidFill>
                          <a:effectLst/>
                          <a:latin typeface="Calibri" panose="020F0502020204030204" pitchFamily="34" charset="0"/>
                        </a:defRPr>
                      </a:pPr>
                      <a:r>
                        <a:t>希腊</a:t>
                      </a:r>
                    </a:p>
                  </a:txBody>
                  <a:tcPr marR="0" marT="0" marB="0" anchor="b">
                    <a:lnL>
                      <a:noFill/>
                    </a:lnL>
                    <a:lnR>
                      <a:noFill/>
                    </a:lnR>
                    <a:lnT>
                      <a:noFill/>
                    </a:lnT>
                    <a:lnB>
                      <a:noFill/>
                    </a:lnB>
                    <a:noFill/>
                  </a:tcPr>
                </a:tc>
                <a:tc>
                  <a:txBody>
                    <a:bodyPr/>
                    <a:lstStyle/>
                    <a:p>
                      <a:pPr algn="l" fontAlgn="b">
                        <a:defRPr sz="1100">
                          <a:solidFill>
                            <a:srgbClr val="000000"/>
                          </a:solidFill>
                          <a:effectLst/>
                          <a:latin typeface="Calibri" panose="020F0502020204030204" pitchFamily="34" charset="0"/>
                        </a:defRPr>
                      </a:pPr>
                      <a:r>
                        <a:t>亚历山德鲁波利斯</a:t>
                      </a:r>
                    </a:p>
                  </a:txBody>
                  <a:tcPr marL="0" marR="0" marT="0" marB="0" anchor="b">
                    <a:lnL>
                      <a:noFill/>
                    </a:lnL>
                    <a:lnR>
                      <a:noFill/>
                    </a:lnR>
                    <a:lnT>
                      <a:noFill/>
                    </a:lnT>
                    <a:lnB>
                      <a:noFill/>
                    </a:lnB>
                    <a:noFill/>
                  </a:tcPr>
                </a:tc>
                <a:tc>
                  <a:txBody>
                    <a:bodyPr/>
                    <a:lstStyle/>
                    <a:p>
                      <a:pPr algn="l" fontAlgn="b">
                        <a:defRPr sz="1100">
                          <a:solidFill>
                            <a:srgbClr val="000000"/>
                          </a:solidFill>
                          <a:effectLst/>
                          <a:latin typeface="Calibri" panose="020F0502020204030204" pitchFamily="34" charset="0"/>
                        </a:defRPr>
                      </a:pPr>
                      <a:r>
                        <a:t>陆上</a:t>
                      </a:r>
                    </a:p>
                  </a:txBody>
                  <a:tcPr marL="0" marR="0" marT="0" marB="0" anchor="b">
                    <a:lnL>
                      <a:noFill/>
                    </a:lnL>
                    <a:lnR>
                      <a:noFill/>
                    </a:lnR>
                    <a:lnT>
                      <a:noFill/>
                    </a:lnT>
                    <a:lnB>
                      <a:noFill/>
                    </a:lnB>
                    <a:noFill/>
                  </a:tcPr>
                </a:tc>
                <a:tc>
                  <a:txBody>
                    <a:bodyPr/>
                    <a:lstStyle/>
                    <a:p>
                      <a:pPr algn="r" fontAlgn="b">
                        <a:defRPr sz="1100">
                          <a:solidFill>
                            <a:srgbClr val="000000"/>
                          </a:solidFill>
                          <a:effectLst/>
                          <a:latin typeface="Calibri" panose="020F0502020204030204" pitchFamily="34" charset="0"/>
                        </a:defRPr>
                      </a:pPr>
                      <a:r>
                        <a:t>4</a:t>
                      </a:r>
                    </a:p>
                  </a:txBody>
                  <a:tcPr marL="0" marT="0" marB="0" anchor="b">
                    <a:lnL>
                      <a:noFill/>
                    </a:lnL>
                    <a:lnR>
                      <a:noFill/>
                    </a:lnR>
                    <a:lnT>
                      <a:noFill/>
                    </a:lnT>
                    <a:lnB>
                      <a:noFill/>
                    </a:lnB>
                    <a:noFill/>
                  </a:tcPr>
                </a:tc>
                <a:extLst>
                  <a:ext uri="{0D108BD9-81ED-4DB2-BD59-A6C34878D82A}">
                    <a16:rowId xmlns:a16="http://schemas.microsoft.com/office/drawing/2014/main" val="3644163887"/>
                  </a:ext>
                </a:extLst>
              </a:tr>
              <a:tr h="144842">
                <a:tc>
                  <a:txBody>
                    <a:bodyPr/>
                    <a:lstStyle/>
                    <a:p>
                      <a:pPr algn="l" fontAlgn="b">
                        <a:defRPr sz="1100">
                          <a:solidFill>
                            <a:srgbClr val="000000"/>
                          </a:solidFill>
                          <a:effectLst/>
                          <a:latin typeface="Calibri" panose="020F0502020204030204" pitchFamily="34" charset="0"/>
                        </a:defRPr>
                      </a:pPr>
                      <a:r>
                        <a:t>意大利</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中部</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3.6</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2324383766"/>
                  </a:ext>
                </a:extLst>
              </a:tr>
              <a:tr h="144842">
                <a:tc>
                  <a:txBody>
                    <a:bodyPr/>
                    <a:lstStyle/>
                    <a:p>
                      <a:pPr algn="l" fontAlgn="b">
                        <a:defRPr sz="1100">
                          <a:solidFill>
                            <a:srgbClr val="000000"/>
                          </a:solidFill>
                          <a:effectLst/>
                          <a:latin typeface="Calibri" panose="020F0502020204030204" pitchFamily="34" charset="0"/>
                        </a:defRPr>
                      </a:pPr>
                      <a:r>
                        <a:t>意大利</a:t>
                      </a:r>
                    </a:p>
                  </a:txBody>
                  <a:tcPr marR="0" marT="0" marB="0" anchor="b">
                    <a:lnL>
                      <a:noFill/>
                    </a:lnL>
                    <a:lnR>
                      <a:noFill/>
                    </a:lnR>
                    <a:lnT>
                      <a:noFill/>
                    </a:lnT>
                    <a:lnB>
                      <a:noFill/>
                    </a:lnB>
                    <a:noFill/>
                  </a:tcPr>
                </a:tc>
                <a:tc>
                  <a:txBody>
                    <a:bodyPr/>
                    <a:lstStyle/>
                    <a:p>
                      <a:pPr algn="l" fontAlgn="b">
                        <a:defRPr sz="1100">
                          <a:solidFill>
                            <a:srgbClr val="000000"/>
                          </a:solidFill>
                          <a:effectLst/>
                          <a:latin typeface="Calibri" panose="020F0502020204030204" pitchFamily="34" charset="0"/>
                        </a:defRPr>
                      </a:pPr>
                      <a:r>
                        <a:t>撒丁岛</a:t>
                      </a:r>
                    </a:p>
                  </a:txBody>
                  <a:tcPr marL="0" marR="0" marT="0" marB="0" anchor="b">
                    <a:lnL>
                      <a:noFill/>
                    </a:lnL>
                    <a:lnR>
                      <a:noFill/>
                    </a:lnR>
                    <a:lnT>
                      <a:noFill/>
                    </a:lnT>
                    <a:lnB>
                      <a:noFill/>
                    </a:lnB>
                    <a:noFill/>
                  </a:tcPr>
                </a:tc>
                <a:tc>
                  <a:txBody>
                    <a:bodyPr/>
                    <a:lstStyle/>
                    <a:p>
                      <a:pPr algn="l" fontAlgn="b">
                        <a:defRPr sz="1100">
                          <a:solidFill>
                            <a:srgbClr val="000000"/>
                          </a:solidFill>
                          <a:effectLst/>
                          <a:latin typeface="Calibri" panose="020F0502020204030204" pitchFamily="34" charset="0"/>
                        </a:defRPr>
                      </a:pPr>
                      <a:r>
                        <a:t>浮式储存再气化装置</a:t>
                      </a:r>
                    </a:p>
                  </a:txBody>
                  <a:tcPr marL="0" marR="0" marT="0" marB="0" anchor="b">
                    <a:lnL>
                      <a:noFill/>
                    </a:lnL>
                    <a:lnR>
                      <a:noFill/>
                    </a:lnR>
                    <a:lnT>
                      <a:noFill/>
                    </a:lnT>
                    <a:lnB>
                      <a:noFill/>
                    </a:lnB>
                    <a:noFill/>
                  </a:tcPr>
                </a:tc>
                <a:tc>
                  <a:txBody>
                    <a:bodyPr/>
                    <a:lstStyle/>
                    <a:p>
                      <a:pPr algn="r" fontAlgn="b">
                        <a:defRPr sz="1100">
                          <a:solidFill>
                            <a:srgbClr val="000000"/>
                          </a:solidFill>
                          <a:effectLst/>
                          <a:latin typeface="Calibri" panose="020F0502020204030204" pitchFamily="34" charset="0"/>
                        </a:defRPr>
                      </a:pPr>
                      <a:r>
                        <a:t>5.8</a:t>
                      </a:r>
                    </a:p>
                  </a:txBody>
                  <a:tcPr marL="0" marT="0" marB="0" anchor="b">
                    <a:lnL>
                      <a:noFill/>
                    </a:lnL>
                    <a:lnR>
                      <a:noFill/>
                    </a:lnR>
                    <a:lnT>
                      <a:noFill/>
                    </a:lnT>
                    <a:lnB>
                      <a:noFill/>
                    </a:lnB>
                    <a:noFill/>
                  </a:tcPr>
                </a:tc>
                <a:extLst>
                  <a:ext uri="{0D108BD9-81ED-4DB2-BD59-A6C34878D82A}">
                    <a16:rowId xmlns:a16="http://schemas.microsoft.com/office/drawing/2014/main" val="2827110192"/>
                  </a:ext>
                </a:extLst>
              </a:tr>
              <a:tr h="144842">
                <a:tc>
                  <a:txBody>
                    <a:bodyPr/>
                    <a:lstStyle/>
                    <a:p>
                      <a:pPr algn="l" fontAlgn="b">
                        <a:defRPr sz="1100">
                          <a:solidFill>
                            <a:srgbClr val="000000"/>
                          </a:solidFill>
                          <a:effectLst/>
                          <a:latin typeface="Calibri" panose="020F0502020204030204" pitchFamily="34" charset="0"/>
                        </a:defRPr>
                      </a:pPr>
                      <a:r>
                        <a:t>波兰</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希维诺乌伊希切</a:t>
                      </a:r>
                      <a:endParaRPr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陆上</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2.4</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994550676"/>
                  </a:ext>
                </a:extLst>
              </a:tr>
              <a:tr h="228600">
                <a:tc>
                  <a:txBody>
                    <a:bodyPr/>
                    <a:lstStyle/>
                    <a:p>
                      <a:pPr algn="l" fontAlgn="b">
                        <a:defRPr sz="900" b="1">
                          <a:solidFill>
                            <a:schemeClr val="bg1"/>
                          </a:solidFill>
                          <a:effectLst/>
                          <a:latin typeface="Calibri" panose="020F0502020204030204" pitchFamily="34" charset="0"/>
                          <a:cs typeface="Calibri" panose="020F0502020204030204" pitchFamily="34" charset="0"/>
                        </a:defRPr>
                      </a:pPr>
                      <a:r>
                        <a:t>道达尔</a:t>
                      </a:r>
                    </a:p>
                  </a:txBody>
                  <a:tcPr marR="1183" marT="1183" marB="0" anchor="ctr">
                    <a:lnL>
                      <a:noFill/>
                    </a:lnL>
                    <a:lnR>
                      <a:noFill/>
                    </a:lnR>
                    <a:lnT>
                      <a:noFill/>
                    </a:lnT>
                    <a:lnB>
                      <a:noFill/>
                    </a:lnB>
                    <a:solidFill>
                      <a:srgbClr val="00355F"/>
                    </a:solidFill>
                  </a:tcPr>
                </a:tc>
                <a:tc>
                  <a:txBody>
                    <a:bodyPr/>
                    <a:lstStyle/>
                    <a:p>
                      <a:pPr algn="r" fontAlgn="b"/>
                      <a:endParaRPr sz="900" b="1" i="0" u="none" strike="noStrike">
                        <a:solidFill>
                          <a:schemeClr val="bg1"/>
                        </a:solidFill>
                        <a:effectLst/>
                        <a:latin typeface="Calibri" panose="020F0502020204030204" pitchFamily="34" charset="0"/>
                      </a:endParaRPr>
                    </a:p>
                  </a:txBody>
                  <a:tcPr marL="0" marR="0" marT="0" marB="0" anchor="ctr">
                    <a:lnL>
                      <a:noFill/>
                    </a:lnL>
                    <a:lnR>
                      <a:noFill/>
                    </a:lnR>
                    <a:lnT>
                      <a:noFill/>
                    </a:lnT>
                    <a:lnB>
                      <a:noFill/>
                    </a:lnB>
                    <a:solidFill>
                      <a:srgbClr val="00355F"/>
                    </a:solidFill>
                  </a:tcPr>
                </a:tc>
                <a:tc>
                  <a:txBody>
                    <a:bodyPr/>
                    <a:lstStyle/>
                    <a:p>
                      <a:pPr algn="r" fontAlgn="b"/>
                      <a:endParaRPr sz="900" b="1" i="0" u="none" strike="noStrike">
                        <a:solidFill>
                          <a:schemeClr val="bg1"/>
                        </a:solidFill>
                        <a:effectLst/>
                        <a:latin typeface="Calibri" panose="020F0502020204030204" pitchFamily="34" charset="0"/>
                      </a:endParaRPr>
                    </a:p>
                  </a:txBody>
                  <a:tcPr marL="0" marR="0" marT="0" marB="0" anchor="ctr">
                    <a:lnL>
                      <a:noFill/>
                    </a:lnL>
                    <a:lnR>
                      <a:noFill/>
                    </a:lnR>
                    <a:lnT>
                      <a:noFill/>
                    </a:lnT>
                    <a:lnB>
                      <a:noFill/>
                    </a:lnB>
                    <a:solidFill>
                      <a:srgbClr val="00355F"/>
                    </a:solidFill>
                  </a:tcPr>
                </a:tc>
                <a:tc>
                  <a:txBody>
                    <a:bodyPr/>
                    <a:lstStyle/>
                    <a:p>
                      <a:pPr algn="r" fontAlgn="b">
                        <a:defRPr sz="900" b="1">
                          <a:solidFill>
                            <a:schemeClr val="bg1"/>
                          </a:solidFill>
                          <a:effectLst/>
                          <a:latin typeface="Calibri" panose="020F0502020204030204" pitchFamily="34" charset="0"/>
                        </a:defRPr>
                      </a:pPr>
                      <a:r>
                        <a:t>69.7</a:t>
                      </a:r>
                    </a:p>
                  </a:txBody>
                  <a:tcPr marL="0" marT="0" marB="0" anchor="ctr">
                    <a:lnL>
                      <a:noFill/>
                    </a:lnL>
                    <a:lnR>
                      <a:noFill/>
                    </a:lnR>
                    <a:lnT>
                      <a:noFill/>
                    </a:lnT>
                    <a:lnB>
                      <a:noFill/>
                    </a:lnB>
                    <a:solidFill>
                      <a:srgbClr val="00355F"/>
                    </a:solidFill>
                  </a:tcPr>
                </a:tc>
                <a:extLst>
                  <a:ext uri="{0D108BD9-81ED-4DB2-BD59-A6C34878D82A}">
                    <a16:rowId xmlns:a16="http://schemas.microsoft.com/office/drawing/2014/main" val="1222516386"/>
                  </a:ext>
                </a:extLst>
              </a:tr>
            </a:tbl>
          </a:graphicData>
        </a:graphic>
      </p:graphicFrame>
      <p:sp>
        <p:nvSpPr>
          <p:cNvPr id="11" name="Content Placeholder 2">
            <a:extLst>
              <a:ext uri="{FF2B5EF4-FFF2-40B4-BE49-F238E27FC236}">
                <a16:creationId xmlns:a16="http://schemas.microsoft.com/office/drawing/2014/main" id="{C047BD59-5B6F-32EB-5E4C-DBDF5C341B80}"/>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除了采购和 확보全球液化天然气供应外，欧洲面临的另一个挑战是液化天然气再气化和管道输送基础设施的短缺，这阻碍了天然气在欧洲大陆的运输。</a:t>
            </a:r>
          </a:p>
          <a:p>
            <a:r>
              <a:t>在俄罗斯入侵乌克兰后的几个月里，欧洲各国政府——特别是德国政府——已迅速采取行动，开发新的再气化项目，其中包括许多浮式储存再气化装置（FSRU），这些装置可在数月内相对快速地投入使用。事实上，欧洲所有已投产的新再气化项目——首批项目计划于2022年冬季/2023年春季开放——将带来约100亿立方米额外再气化能力，加上欧洲现有约150亿立方米的容量，将显著提高欧洲接收液化天然气供应的能力。</a:t>
            </a:r>
          </a:p>
        </p:txBody>
      </p:sp>
      <p:sp>
        <p:nvSpPr>
          <p:cNvPr id="13" name="TextBox 1">
            <a:extLst>
              <a:ext uri="{FF2B5EF4-FFF2-40B4-BE49-F238E27FC236}">
                <a16:creationId xmlns:a16="http://schemas.microsoft.com/office/drawing/2014/main" id="{2EE5A901-068D-9490-9033-30CE0141B19C}"/>
              </a:ext>
            </a:extLst>
          </p:cNvPr>
          <p:cNvSpPr txBox="1"/>
          <p:nvPr/>
        </p:nvSpPr>
        <p:spPr>
          <a:xfrm>
            <a:off x="8477467" y="5657114"/>
            <a:ext cx="2754414" cy="830997"/>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EEB500"/>
                </a:solidFill>
                <a:latin typeface="Georgia" panose="02040502050405020303" pitchFamily="18" charset="0"/>
              </a:defRPr>
            </a:pPr>
            <a:r>
              <a:t>相当于在现有约150亿立方米容量的基础上，欧洲再气化能力增加约100亿立方米</a:t>
            </a:r>
          </a:p>
        </p:txBody>
      </p:sp>
      <p:sp>
        <p:nvSpPr>
          <p:cNvPr id="14" name="Rectangle: Rounded Corners 18">
            <a:extLst>
              <a:ext uri="{FF2B5EF4-FFF2-40B4-BE49-F238E27FC236}">
                <a16:creationId xmlns:a16="http://schemas.microsoft.com/office/drawing/2014/main" id="{8E00BCA4-AC1B-F743-98AA-AA4F29EA7D52}"/>
              </a:ext>
            </a:extLst>
          </p:cNvPr>
          <p:cNvSpPr/>
          <p:nvPr/>
        </p:nvSpPr>
        <p:spPr>
          <a:xfrm rot="16200000">
            <a:off x="7565815" y="1359748"/>
            <a:ext cx="230298" cy="7904481"/>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p>
        </p:txBody>
      </p:sp>
      <p:sp>
        <p:nvSpPr>
          <p:cNvPr id="17" name="Content Placeholder 3">
            <a:extLst>
              <a:ext uri="{FF2B5EF4-FFF2-40B4-BE49-F238E27FC236}">
                <a16:creationId xmlns:a16="http://schemas.microsoft.com/office/drawing/2014/main" id="{65C78235-F1BD-2CF4-4328-1419F1C054A6}"/>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Tree>
    <p:extLst>
      <p:ext uri="{BB962C8B-B14F-4D97-AF65-F5344CB8AC3E}">
        <p14:creationId xmlns:p14="http://schemas.microsoft.com/office/powerpoint/2010/main" val="2589864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19</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欧洲各地新建再气化站和闲置站扩建项目</a:t>
            </a:r>
          </a:p>
        </p:txBody>
      </p:sp>
      <p:sp>
        <p:nvSpPr>
          <p:cNvPr id="11" name="Content Placeholder 2">
            <a:extLst>
              <a:ext uri="{FF2B5EF4-FFF2-40B4-BE49-F238E27FC236}">
                <a16:creationId xmlns:a16="http://schemas.microsoft.com/office/drawing/2014/main" id="{C047BD59-5B6F-32EB-5E4C-DBDF5C341B80}"/>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如右侧地图所示，正在开发的再气化终端地理分布良好。这甚至不包括任何潜在的管道基础设施开发，以更好地连接伊比利亚半岛（该半岛拥有过剩的再气化能力，其中闲置的再气化工厂占欧盟现有再气化总能力的40%）与天然气匮乏的中欧，这将进一步保障天然气供应，并有助于缩小欧洲内部天然气分配的地理差异。</a:t>
            </a:r>
          </a:p>
          <a:p/>
        </p:txBody>
      </p:sp>
      <p:sp>
        <p:nvSpPr>
          <p:cNvPr id="18" name="Content Placeholder 3">
            <a:extLst>
              <a:ext uri="{FF2B5EF4-FFF2-40B4-BE49-F238E27FC236}">
                <a16:creationId xmlns:a16="http://schemas.microsoft.com/office/drawing/2014/main" id="{DD9CDE3E-50D6-B654-AC7F-CAE32CD56972}"/>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pic>
        <p:nvPicPr>
          <p:cNvPr id="3" name="图片 2">
            <a:extLst>
              <a:ext uri="{FF2B5EF4-FFF2-40B4-BE49-F238E27FC236}">
                <a16:creationId xmlns:a16="http://schemas.microsoft.com/office/drawing/2014/main" id="{33A7A2C2-11BF-F6CE-4D8A-9170DEBFA906}"/>
              </a:ext>
            </a:extLst>
          </p:cNvPr>
          <p:cNvPicPr>
            <a:picLocks noChangeAspect="1"/>
          </p:cNvPicPr>
          <p:nvPr/>
        </p:nvPicPr>
        <p:blipFill>
          <a:blip r:embed="rId2"/>
          <a:stretch>
            <a:fillRect/>
          </a:stretch>
        </p:blipFill>
        <p:spPr>
          <a:xfrm>
            <a:off x="3910584" y="1563624"/>
            <a:ext cx="7665720" cy="5294376"/>
          </a:xfrm>
          <a:prstGeom prst="rect">
            <a:avLst/>
          </a:prstGeom>
        </p:spPr>
      </p:pic>
      <p:sp>
        <p:nvSpPr>
          <p:cNvPr id="4" name="矩形 3">
            <a:extLst>
              <a:ext uri="{FF2B5EF4-FFF2-40B4-BE49-F238E27FC236}">
                <a16:creationId xmlns:a16="http://schemas.microsoft.com/office/drawing/2014/main" id="{DE1CB645-82AB-8792-65D4-55C41537D187}"/>
              </a:ext>
            </a:extLst>
          </p:cNvPr>
          <p:cNvSpPr/>
          <p:nvPr/>
        </p:nvSpPr>
        <p:spPr>
          <a:xfrm>
            <a:off x="5062728" y="1746504"/>
            <a:ext cx="408432" cy="115824"/>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冰岛</a:t>
            </a:r>
          </a:p>
        </p:txBody>
      </p:sp>
      <p:sp>
        <p:nvSpPr>
          <p:cNvPr id="6" name="矩形 5">
            <a:extLst>
              <a:ext uri="{FF2B5EF4-FFF2-40B4-BE49-F238E27FC236}">
                <a16:creationId xmlns:a16="http://schemas.microsoft.com/office/drawing/2014/main" id="{E1D781CF-095D-989E-0303-2765BD2F3C3A}"/>
              </a:ext>
            </a:extLst>
          </p:cNvPr>
          <p:cNvSpPr/>
          <p:nvPr/>
        </p:nvSpPr>
        <p:spPr>
          <a:xfrm>
            <a:off x="8641080" y="2203704"/>
            <a:ext cx="457200" cy="12801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芬兰</a:t>
            </a:r>
          </a:p>
        </p:txBody>
      </p:sp>
      <p:sp>
        <p:nvSpPr>
          <p:cNvPr id="7" name="矩形 6">
            <a:extLst>
              <a:ext uri="{FF2B5EF4-FFF2-40B4-BE49-F238E27FC236}">
                <a16:creationId xmlns:a16="http://schemas.microsoft.com/office/drawing/2014/main" id="{FDE85E83-E018-5B26-32E6-3EFA4CFDB3C3}"/>
              </a:ext>
            </a:extLst>
          </p:cNvPr>
          <p:cNvSpPr/>
          <p:nvPr/>
        </p:nvSpPr>
        <p:spPr>
          <a:xfrm>
            <a:off x="7696200" y="2432304"/>
            <a:ext cx="441960" cy="11277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瑞典</a:t>
            </a:r>
          </a:p>
        </p:txBody>
      </p:sp>
      <p:sp>
        <p:nvSpPr>
          <p:cNvPr id="8" name="矩形 7">
            <a:extLst>
              <a:ext uri="{FF2B5EF4-FFF2-40B4-BE49-F238E27FC236}">
                <a16:creationId xmlns:a16="http://schemas.microsoft.com/office/drawing/2014/main" id="{AFF52B4E-5279-804B-0C58-F6BE0E9BD233}"/>
              </a:ext>
            </a:extLst>
          </p:cNvPr>
          <p:cNvSpPr/>
          <p:nvPr/>
        </p:nvSpPr>
        <p:spPr>
          <a:xfrm>
            <a:off x="8923020" y="2816352"/>
            <a:ext cx="783336" cy="115824"/>
          </a:xfrm>
          <a:prstGeom prst="rect">
            <a:avLst/>
          </a:prstGeom>
          <a:noFill/>
        </p:spPr>
        <p:txBody>
          <a:bodyPr wrap="none" lIns="0" tIns="0" rIns="0" bIns="0">
            <a:noAutofit/>
          </a:bodyPr>
          <a:lstStyle/>
          <a:p>
            <a:pPr indent="0">
              <a:defRPr sz="800" b="1">
                <a:solidFill>
                  <a:srgbClr val="251E26"/>
                </a:solidFill>
                <a:latin typeface="Arial"/>
              </a:defRPr>
            </a:pPr>
            <a:r>
              <a:t>帕尔迪斯基液化天然气</a:t>
            </a:r>
          </a:p>
        </p:txBody>
      </p:sp>
      <p:sp>
        <p:nvSpPr>
          <p:cNvPr id="9" name="矩形 8">
            <a:extLst>
              <a:ext uri="{FF2B5EF4-FFF2-40B4-BE49-F238E27FC236}">
                <a16:creationId xmlns:a16="http://schemas.microsoft.com/office/drawing/2014/main" id="{BB4533A6-1C8B-F94F-3D61-EC383999D3F4}"/>
              </a:ext>
            </a:extLst>
          </p:cNvPr>
          <p:cNvSpPr/>
          <p:nvPr/>
        </p:nvSpPr>
        <p:spPr>
          <a:xfrm>
            <a:off x="9031224" y="3118104"/>
            <a:ext cx="883920" cy="137160"/>
          </a:xfrm>
          <a:prstGeom prst="rect">
            <a:avLst/>
          </a:prstGeom>
          <a:solidFill>
            <a:srgbClr val="FFFFFF"/>
          </a:solidFill>
        </p:spPr>
        <p:txBody>
          <a:bodyPr wrap="none" lIns="0" tIns="0" rIns="0" bIns="0">
            <a:noAutofit/>
          </a:bodyPr>
          <a:lstStyle/>
          <a:p>
            <a:pPr indent="0">
              <a:defRPr sz="800" b="1">
                <a:solidFill>
                  <a:srgbClr val="251E26"/>
                </a:solidFill>
                <a:latin typeface="Arial"/>
              </a:defRPr>
            </a:pPr>
            <a:r>
              <a:t>因楚卡尔恩斯液化天然气</a:t>
            </a:r>
          </a:p>
        </p:txBody>
      </p:sp>
      <p:sp>
        <p:nvSpPr>
          <p:cNvPr id="12" name="矩形 11">
            <a:extLst>
              <a:ext uri="{FF2B5EF4-FFF2-40B4-BE49-F238E27FC236}">
                <a16:creationId xmlns:a16="http://schemas.microsoft.com/office/drawing/2014/main" id="{607C7BEE-F16A-5B3E-E7E2-5B61CFE2B29F}"/>
              </a:ext>
            </a:extLst>
          </p:cNvPr>
          <p:cNvSpPr/>
          <p:nvPr/>
        </p:nvSpPr>
        <p:spPr>
          <a:xfrm>
            <a:off x="8945880" y="3300984"/>
            <a:ext cx="405384" cy="9753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拉脱维亚</a:t>
            </a:r>
          </a:p>
        </p:txBody>
      </p:sp>
      <p:sp>
        <p:nvSpPr>
          <p:cNvPr id="13" name="矩形 12">
            <a:extLst>
              <a:ext uri="{FF2B5EF4-FFF2-40B4-BE49-F238E27FC236}">
                <a16:creationId xmlns:a16="http://schemas.microsoft.com/office/drawing/2014/main" id="{21A2CF7A-D169-FE65-1AB9-189838A82119}"/>
              </a:ext>
            </a:extLst>
          </p:cNvPr>
          <p:cNvSpPr/>
          <p:nvPr/>
        </p:nvSpPr>
        <p:spPr>
          <a:xfrm>
            <a:off x="8674608" y="3474720"/>
            <a:ext cx="554736" cy="12192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立陶宛</a:t>
            </a:r>
          </a:p>
        </p:txBody>
      </p:sp>
      <p:sp>
        <p:nvSpPr>
          <p:cNvPr id="14" name="矩形 13">
            <a:extLst>
              <a:ext uri="{FF2B5EF4-FFF2-40B4-BE49-F238E27FC236}">
                <a16:creationId xmlns:a16="http://schemas.microsoft.com/office/drawing/2014/main" id="{67436200-5C3F-BCAB-488A-E67CBD5F70C4}"/>
              </a:ext>
            </a:extLst>
          </p:cNvPr>
          <p:cNvSpPr/>
          <p:nvPr/>
        </p:nvSpPr>
        <p:spPr>
          <a:xfrm>
            <a:off x="6306312" y="3372350"/>
            <a:ext cx="473583" cy="184666"/>
          </a:xfrm>
          <a:prstGeom prst="rect">
            <a:avLst/>
          </a:prstGeom>
          <a:solidFill>
            <a:srgbClr val="E2E2E2"/>
          </a:solidFill>
        </p:spPr>
        <p:txBody>
          <a:bodyPr wrap="square" lIns="0" tIns="0" rIns="0" bIns="0">
            <a:spAutoFit/>
          </a:bodyPr>
          <a:lstStyle/>
          <a:p>
            <a:pPr indent="0">
              <a:defRPr sz="600" b="1">
                <a:solidFill>
                  <a:srgbClr val="A8A8A8"/>
                </a:solidFill>
                <a:latin typeface="Arial"/>
              </a:defRPr>
            </a:pPr>
            <a:r>
              <a:t>英国</a:t>
            </a:r>
          </a:p>
        </p:txBody>
      </p:sp>
      <p:sp>
        <p:nvSpPr>
          <p:cNvPr id="15" name="矩形 14">
            <a:extLst>
              <a:ext uri="{FF2B5EF4-FFF2-40B4-BE49-F238E27FC236}">
                <a16:creationId xmlns:a16="http://schemas.microsoft.com/office/drawing/2014/main" id="{99594320-276C-2F73-2860-2C058A507557}"/>
              </a:ext>
            </a:extLst>
          </p:cNvPr>
          <p:cNvSpPr/>
          <p:nvPr/>
        </p:nvSpPr>
        <p:spPr>
          <a:xfrm>
            <a:off x="6425184" y="3596640"/>
            <a:ext cx="890016" cy="146304"/>
          </a:xfrm>
          <a:prstGeom prst="rect">
            <a:avLst/>
          </a:prstGeom>
          <a:noFill/>
        </p:spPr>
        <p:txBody>
          <a:bodyPr wrap="none" lIns="0" tIns="0" rIns="0" bIns="0">
            <a:noAutofit/>
          </a:bodyPr>
          <a:lstStyle/>
          <a:p>
            <a:pPr indent="0">
              <a:defRPr sz="800" b="1">
                <a:solidFill>
                  <a:srgbClr val="251E26"/>
                </a:solidFill>
                <a:latin typeface="Arial"/>
              </a:defRPr>
            </a:pPr>
            <a:r>
              <a:t>蒂赛德浮式储存再气化装置</a:t>
            </a:r>
          </a:p>
        </p:txBody>
      </p:sp>
      <p:sp>
        <p:nvSpPr>
          <p:cNvPr id="16" name="矩形 15">
            <a:extLst>
              <a:ext uri="{FF2B5EF4-FFF2-40B4-BE49-F238E27FC236}">
                <a16:creationId xmlns:a16="http://schemas.microsoft.com/office/drawing/2014/main" id="{4467177C-4806-CAC3-BD38-E0F108B7CD43}"/>
              </a:ext>
            </a:extLst>
          </p:cNvPr>
          <p:cNvSpPr/>
          <p:nvPr/>
        </p:nvSpPr>
        <p:spPr>
          <a:xfrm>
            <a:off x="7431024" y="3636264"/>
            <a:ext cx="813816" cy="234696"/>
          </a:xfrm>
          <a:prstGeom prst="rect">
            <a:avLst/>
          </a:prstGeom>
          <a:noFill/>
        </p:spPr>
        <p:txBody>
          <a:bodyPr lIns="0" tIns="0" rIns="0" bIns="0">
            <a:noAutofit/>
          </a:bodyPr>
          <a:lstStyle/>
          <a:p>
            <a:pPr indent="0">
              <a:defRPr sz="800" b="1">
                <a:solidFill>
                  <a:srgbClr val="251E26"/>
                </a:solidFill>
                <a:latin typeface="Arial"/>
              </a:defRPr>
            </a:pPr>
            <a:r>
              <a:t>布伦斯比特尔液化天然气</a:t>
            </a:r>
          </a:p>
        </p:txBody>
      </p:sp>
      <p:sp>
        <p:nvSpPr>
          <p:cNvPr id="19" name="矩形 18">
            <a:extLst>
              <a:ext uri="{FF2B5EF4-FFF2-40B4-BE49-F238E27FC236}">
                <a16:creationId xmlns:a16="http://schemas.microsoft.com/office/drawing/2014/main" id="{801FF145-AB5F-0086-6757-95B9F8D26E2C}"/>
              </a:ext>
            </a:extLst>
          </p:cNvPr>
          <p:cNvSpPr/>
          <p:nvPr/>
        </p:nvSpPr>
        <p:spPr>
          <a:xfrm>
            <a:off x="6022848" y="3819144"/>
            <a:ext cx="1088136" cy="128016"/>
          </a:xfrm>
          <a:prstGeom prst="rect">
            <a:avLst/>
          </a:prstGeom>
          <a:noFill/>
        </p:spPr>
        <p:txBody>
          <a:bodyPr wrap="none" lIns="0" tIns="0" rIns="0" bIns="0">
            <a:noAutofit/>
          </a:bodyPr>
          <a:lstStyle/>
          <a:p>
            <a:pPr indent="0">
              <a:defRPr sz="800" b="1">
                <a:solidFill>
                  <a:srgbClr val="251E26"/>
                </a:solidFill>
                <a:latin typeface="Arial"/>
              </a:defRPr>
            </a:pPr>
            <a:r>
              <a:t>埃姆斯哈文浮式储存再气化装置</a:t>
            </a:r>
          </a:p>
        </p:txBody>
      </p:sp>
      <p:sp>
        <p:nvSpPr>
          <p:cNvPr id="20" name="矩形 19">
            <a:extLst>
              <a:ext uri="{FF2B5EF4-FFF2-40B4-BE49-F238E27FC236}">
                <a16:creationId xmlns:a16="http://schemas.microsoft.com/office/drawing/2014/main" id="{BB8D4B80-BF15-CC0F-BF56-5F8CFB46C270}"/>
              </a:ext>
            </a:extLst>
          </p:cNvPr>
          <p:cNvSpPr/>
          <p:nvPr/>
        </p:nvSpPr>
        <p:spPr>
          <a:xfrm>
            <a:off x="5815584" y="4032504"/>
            <a:ext cx="1088136" cy="100584"/>
          </a:xfrm>
          <a:prstGeom prst="rect">
            <a:avLst/>
          </a:prstGeom>
          <a:noFill/>
        </p:spPr>
        <p:txBody>
          <a:bodyPr wrap="none" lIns="0" tIns="0" rIns="0" bIns="0">
            <a:noAutofit/>
          </a:bodyPr>
          <a:lstStyle/>
          <a:p>
            <a:pPr indent="0">
              <a:defRPr sz="800" b="1">
                <a:solidFill>
                  <a:srgbClr val="251E26"/>
                </a:solidFill>
                <a:latin typeface="Arial"/>
              </a:defRPr>
            </a:pPr>
            <a:r>
              <a:t>盖特液化天然气扩建 2</a:t>
            </a:r>
          </a:p>
        </p:txBody>
      </p:sp>
      <p:sp>
        <p:nvSpPr>
          <p:cNvPr id="21" name="矩形 20">
            <a:extLst>
              <a:ext uri="{FF2B5EF4-FFF2-40B4-BE49-F238E27FC236}">
                <a16:creationId xmlns:a16="http://schemas.microsoft.com/office/drawing/2014/main" id="{BF080C49-A75D-6D49-FCDF-20897CFEF1BE}"/>
              </a:ext>
            </a:extLst>
          </p:cNvPr>
          <p:cNvSpPr/>
          <p:nvPr/>
        </p:nvSpPr>
        <p:spPr>
          <a:xfrm>
            <a:off x="7354824" y="3977640"/>
            <a:ext cx="914400" cy="237744"/>
          </a:xfrm>
          <a:prstGeom prst="rect">
            <a:avLst/>
          </a:prstGeom>
          <a:solidFill>
            <a:srgbClr val="FFFFFF"/>
          </a:solidFill>
        </p:spPr>
        <p:txBody>
          <a:bodyPr lIns="0" tIns="0" rIns="0" bIns="0">
            <a:noAutofit/>
          </a:bodyPr>
          <a:lstStyle/>
          <a:p>
            <a:pPr indent="0">
              <a:defRPr sz="800" b="1">
                <a:solidFill>
                  <a:srgbClr val="251E26"/>
                </a:solidFill>
                <a:latin typeface="Arial"/>
              </a:defRPr>
            </a:pPr>
            <a:r>
              <a:t>威廉港浮式储存再气化装置</a:t>
            </a:r>
          </a:p>
        </p:txBody>
      </p:sp>
      <p:sp>
        <p:nvSpPr>
          <p:cNvPr id="22" name="矩形 21">
            <a:extLst>
              <a:ext uri="{FF2B5EF4-FFF2-40B4-BE49-F238E27FC236}">
                <a16:creationId xmlns:a16="http://schemas.microsoft.com/office/drawing/2014/main" id="{A9FCF39D-83A3-C512-6AA4-712DB9469DEA}"/>
              </a:ext>
            </a:extLst>
          </p:cNvPr>
          <p:cNvSpPr/>
          <p:nvPr/>
        </p:nvSpPr>
        <p:spPr>
          <a:xfrm>
            <a:off x="8360664" y="4053840"/>
            <a:ext cx="466344" cy="13716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波兰</a:t>
            </a:r>
          </a:p>
        </p:txBody>
      </p:sp>
      <p:sp>
        <p:nvSpPr>
          <p:cNvPr id="23" name="矩形 22">
            <a:extLst>
              <a:ext uri="{FF2B5EF4-FFF2-40B4-BE49-F238E27FC236}">
                <a16:creationId xmlns:a16="http://schemas.microsoft.com/office/drawing/2014/main" id="{9B06D307-A3E1-2FDE-DD87-78A0AE603C6D}"/>
              </a:ext>
            </a:extLst>
          </p:cNvPr>
          <p:cNvSpPr/>
          <p:nvPr/>
        </p:nvSpPr>
        <p:spPr>
          <a:xfrm>
            <a:off x="9314688" y="3672840"/>
            <a:ext cx="478536" cy="13716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白俄罗斯</a:t>
            </a:r>
          </a:p>
        </p:txBody>
      </p:sp>
      <p:sp>
        <p:nvSpPr>
          <p:cNvPr id="24" name="矩形 23">
            <a:extLst>
              <a:ext uri="{FF2B5EF4-FFF2-40B4-BE49-F238E27FC236}">
                <a16:creationId xmlns:a16="http://schemas.microsoft.com/office/drawing/2014/main" id="{B9E6F631-D418-387F-1F86-86B98BE53996}"/>
              </a:ext>
            </a:extLst>
          </p:cNvPr>
          <p:cNvSpPr/>
          <p:nvPr/>
        </p:nvSpPr>
        <p:spPr>
          <a:xfrm>
            <a:off x="5632704" y="4343400"/>
            <a:ext cx="944880" cy="131064"/>
          </a:xfrm>
          <a:prstGeom prst="rect">
            <a:avLst/>
          </a:prstGeom>
          <a:noFill/>
        </p:spPr>
        <p:txBody>
          <a:bodyPr wrap="none" lIns="0" tIns="0" rIns="0" bIns="0">
            <a:noAutofit/>
          </a:bodyPr>
          <a:lstStyle/>
          <a:p>
            <a:pPr indent="0">
              <a:defRPr sz="800" b="1">
                <a:solidFill>
                  <a:srgbClr val="251E26"/>
                </a:solidFill>
                <a:latin typeface="Arial"/>
              </a:defRPr>
            </a:pPr>
            <a:r>
              <a:t>勒阿弗尔浮式储存再气化装置</a:t>
            </a:r>
          </a:p>
        </p:txBody>
      </p:sp>
      <p:sp>
        <p:nvSpPr>
          <p:cNvPr id="25" name="矩形 24">
            <a:extLst>
              <a:ext uri="{FF2B5EF4-FFF2-40B4-BE49-F238E27FC236}">
                <a16:creationId xmlns:a16="http://schemas.microsoft.com/office/drawing/2014/main" id="{C8A0CF42-AC7A-F217-CB35-B46AEB07BE91}"/>
              </a:ext>
            </a:extLst>
          </p:cNvPr>
          <p:cNvSpPr/>
          <p:nvPr/>
        </p:nvSpPr>
        <p:spPr>
          <a:xfrm>
            <a:off x="6583680" y="4221480"/>
            <a:ext cx="694944" cy="213360"/>
          </a:xfrm>
          <a:prstGeom prst="rect">
            <a:avLst/>
          </a:prstGeom>
          <a:solidFill>
            <a:srgbClr val="FFFFFF"/>
          </a:solidFill>
        </p:spPr>
        <p:txBody>
          <a:bodyPr lIns="0" tIns="0" rIns="0" bIns="0">
            <a:noAutofit/>
          </a:bodyPr>
          <a:lstStyle/>
          <a:p>
            <a:pPr indent="0">
              <a:defRPr sz="600" b="1">
                <a:solidFill>
                  <a:srgbClr val="A8A8A8"/>
                </a:solidFill>
                <a:latin typeface="Arial"/>
              </a:defRPr>
            </a:pPr>
            <a:r>
              <a:t>荷兰 比利时</a:t>
            </a:r>
          </a:p>
        </p:txBody>
      </p:sp>
      <p:sp>
        <p:nvSpPr>
          <p:cNvPr id="26" name="矩形 25">
            <a:extLst>
              <a:ext uri="{FF2B5EF4-FFF2-40B4-BE49-F238E27FC236}">
                <a16:creationId xmlns:a16="http://schemas.microsoft.com/office/drawing/2014/main" id="{B3F88E86-E24E-E0FF-9283-B7A3457517FD}"/>
              </a:ext>
            </a:extLst>
          </p:cNvPr>
          <p:cNvSpPr/>
          <p:nvPr/>
        </p:nvSpPr>
        <p:spPr>
          <a:xfrm>
            <a:off x="7921752" y="4428744"/>
            <a:ext cx="423672" cy="213360"/>
          </a:xfrm>
          <a:prstGeom prst="rect">
            <a:avLst/>
          </a:prstGeom>
          <a:solidFill>
            <a:srgbClr val="FFFFFF"/>
          </a:solidFill>
        </p:spPr>
        <p:txBody>
          <a:bodyPr lIns="0" tIns="0" rIns="0" bIns="0">
            <a:noAutofit/>
          </a:bodyPr>
          <a:lstStyle/>
          <a:p>
            <a:pPr indent="0">
              <a:lnSpc>
                <a:spcPct val="108000"/>
              </a:lnSpc>
              <a:defRPr sz="600" b="1">
                <a:solidFill>
                  <a:srgbClr val="A8A8A8"/>
                </a:solidFill>
                <a:latin typeface="Arial"/>
              </a:defRPr>
            </a:pPr>
            <a:r>
              <a:t>捷克共和国</a:t>
            </a:r>
          </a:p>
        </p:txBody>
      </p:sp>
      <p:sp>
        <p:nvSpPr>
          <p:cNvPr id="27" name="矩形 26">
            <a:extLst>
              <a:ext uri="{FF2B5EF4-FFF2-40B4-BE49-F238E27FC236}">
                <a16:creationId xmlns:a16="http://schemas.microsoft.com/office/drawing/2014/main" id="{E750DC58-83C7-A7B6-0FFB-476976A1DD5F}"/>
              </a:ext>
            </a:extLst>
          </p:cNvPr>
          <p:cNvSpPr/>
          <p:nvPr/>
        </p:nvSpPr>
        <p:spPr>
          <a:xfrm>
            <a:off x="8564880" y="4541520"/>
            <a:ext cx="512064" cy="12192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斯洛伐克</a:t>
            </a:r>
          </a:p>
        </p:txBody>
      </p:sp>
      <p:sp>
        <p:nvSpPr>
          <p:cNvPr id="28" name="矩形 27">
            <a:extLst>
              <a:ext uri="{FF2B5EF4-FFF2-40B4-BE49-F238E27FC236}">
                <a16:creationId xmlns:a16="http://schemas.microsoft.com/office/drawing/2014/main" id="{88A74A08-B45D-DA52-C813-8BF2A70336A9}"/>
              </a:ext>
            </a:extLst>
          </p:cNvPr>
          <p:cNvSpPr/>
          <p:nvPr/>
        </p:nvSpPr>
        <p:spPr>
          <a:xfrm>
            <a:off x="9448800" y="4565904"/>
            <a:ext cx="512064" cy="14325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摩尔多瓦</a:t>
            </a:r>
          </a:p>
        </p:txBody>
      </p:sp>
      <p:sp>
        <p:nvSpPr>
          <p:cNvPr id="29" name="矩形 28">
            <a:extLst>
              <a:ext uri="{FF2B5EF4-FFF2-40B4-BE49-F238E27FC236}">
                <a16:creationId xmlns:a16="http://schemas.microsoft.com/office/drawing/2014/main" id="{FC8B66F9-2FD6-2728-E621-CCC8DAD446CA}"/>
              </a:ext>
            </a:extLst>
          </p:cNvPr>
          <p:cNvSpPr/>
          <p:nvPr/>
        </p:nvSpPr>
        <p:spPr>
          <a:xfrm>
            <a:off x="6306312" y="4962144"/>
            <a:ext cx="460248" cy="12801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法国</a:t>
            </a:r>
          </a:p>
        </p:txBody>
      </p:sp>
      <p:sp>
        <p:nvSpPr>
          <p:cNvPr id="30" name="矩形 29">
            <a:extLst>
              <a:ext uri="{FF2B5EF4-FFF2-40B4-BE49-F238E27FC236}">
                <a16:creationId xmlns:a16="http://schemas.microsoft.com/office/drawing/2014/main" id="{3C082554-8D7E-4BEC-3B44-C05BEA8F21F7}"/>
              </a:ext>
            </a:extLst>
          </p:cNvPr>
          <p:cNvSpPr/>
          <p:nvPr/>
        </p:nvSpPr>
        <p:spPr>
          <a:xfrm>
            <a:off x="6934200" y="4962144"/>
            <a:ext cx="701040" cy="11277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瑞士</a:t>
            </a:r>
          </a:p>
        </p:txBody>
      </p:sp>
      <p:sp>
        <p:nvSpPr>
          <p:cNvPr id="31" name="矩形 30">
            <a:extLst>
              <a:ext uri="{FF2B5EF4-FFF2-40B4-BE49-F238E27FC236}">
                <a16:creationId xmlns:a16="http://schemas.microsoft.com/office/drawing/2014/main" id="{C8147F09-3205-5A9C-42A1-AFF793BDBBF3}"/>
              </a:ext>
            </a:extLst>
          </p:cNvPr>
          <p:cNvSpPr/>
          <p:nvPr/>
        </p:nvSpPr>
        <p:spPr>
          <a:xfrm>
            <a:off x="7894320" y="4809744"/>
            <a:ext cx="451104" cy="9144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奥地利</a:t>
            </a:r>
          </a:p>
        </p:txBody>
      </p:sp>
      <p:sp>
        <p:nvSpPr>
          <p:cNvPr id="32" name="矩形 31">
            <a:extLst>
              <a:ext uri="{FF2B5EF4-FFF2-40B4-BE49-F238E27FC236}">
                <a16:creationId xmlns:a16="http://schemas.microsoft.com/office/drawing/2014/main" id="{918CAB36-0D8C-28C9-F952-E65FA457E035}"/>
              </a:ext>
            </a:extLst>
          </p:cNvPr>
          <p:cNvSpPr/>
          <p:nvPr/>
        </p:nvSpPr>
        <p:spPr>
          <a:xfrm>
            <a:off x="8452104" y="4840224"/>
            <a:ext cx="515112" cy="8229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匈牙利</a:t>
            </a:r>
          </a:p>
        </p:txBody>
      </p:sp>
      <p:sp>
        <p:nvSpPr>
          <p:cNvPr id="33" name="矩形 32">
            <a:extLst>
              <a:ext uri="{FF2B5EF4-FFF2-40B4-BE49-F238E27FC236}">
                <a16:creationId xmlns:a16="http://schemas.microsoft.com/office/drawing/2014/main" id="{709FFBFC-A93B-43E2-BAEA-994001ABA2A7}"/>
              </a:ext>
            </a:extLst>
          </p:cNvPr>
          <p:cNvSpPr/>
          <p:nvPr/>
        </p:nvSpPr>
        <p:spPr>
          <a:xfrm>
            <a:off x="8025384" y="4937760"/>
            <a:ext cx="518160" cy="131064"/>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斯洛文尼亚</a:t>
            </a:r>
          </a:p>
        </p:txBody>
      </p:sp>
      <p:sp>
        <p:nvSpPr>
          <p:cNvPr id="34" name="矩形 33">
            <a:extLst>
              <a:ext uri="{FF2B5EF4-FFF2-40B4-BE49-F238E27FC236}">
                <a16:creationId xmlns:a16="http://schemas.microsoft.com/office/drawing/2014/main" id="{3C82F480-FCCD-6285-C9D0-D29057720498}"/>
              </a:ext>
            </a:extLst>
          </p:cNvPr>
          <p:cNvSpPr/>
          <p:nvPr/>
        </p:nvSpPr>
        <p:spPr>
          <a:xfrm>
            <a:off x="9220200" y="4962144"/>
            <a:ext cx="509016" cy="9753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罗马尼亚</a:t>
            </a:r>
          </a:p>
        </p:txBody>
      </p:sp>
      <p:sp>
        <p:nvSpPr>
          <p:cNvPr id="35" name="矩形 34">
            <a:extLst>
              <a:ext uri="{FF2B5EF4-FFF2-40B4-BE49-F238E27FC236}">
                <a16:creationId xmlns:a16="http://schemas.microsoft.com/office/drawing/2014/main" id="{AA4116D3-C528-EC91-8E15-E68CB9302B2C}"/>
              </a:ext>
            </a:extLst>
          </p:cNvPr>
          <p:cNvSpPr/>
          <p:nvPr/>
        </p:nvSpPr>
        <p:spPr>
          <a:xfrm>
            <a:off x="7543800" y="5099304"/>
            <a:ext cx="304800" cy="115824"/>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意大利</a:t>
            </a:r>
          </a:p>
        </p:txBody>
      </p:sp>
      <p:sp>
        <p:nvSpPr>
          <p:cNvPr id="36" name="矩形 35">
            <a:extLst>
              <a:ext uri="{FF2B5EF4-FFF2-40B4-BE49-F238E27FC236}">
                <a16:creationId xmlns:a16="http://schemas.microsoft.com/office/drawing/2014/main" id="{8F106D00-636A-8A3F-6088-AAE0EA7D02F3}"/>
              </a:ext>
            </a:extLst>
          </p:cNvPr>
          <p:cNvSpPr/>
          <p:nvPr/>
        </p:nvSpPr>
        <p:spPr>
          <a:xfrm>
            <a:off x="7549896" y="5245608"/>
            <a:ext cx="359664" cy="118872"/>
          </a:xfrm>
          <a:prstGeom prst="rect">
            <a:avLst/>
          </a:prstGeom>
          <a:noFill/>
        </p:spPr>
        <p:txBody>
          <a:bodyPr wrap="none" lIns="0" tIns="0" rIns="0" bIns="0">
            <a:noAutofit/>
          </a:bodyPr>
          <a:lstStyle/>
          <a:p>
            <a:pPr indent="0">
              <a:defRPr sz="800" b="1">
                <a:solidFill>
                  <a:srgbClr val="251E26"/>
                </a:solidFill>
                <a:latin typeface="Arial"/>
              </a:defRPr>
            </a:pPr>
            <a:r>
              <a:t>浮式储存再气化装置</a:t>
            </a:r>
          </a:p>
        </p:txBody>
      </p:sp>
      <p:sp>
        <p:nvSpPr>
          <p:cNvPr id="37" name="矩形 36">
            <a:extLst>
              <a:ext uri="{FF2B5EF4-FFF2-40B4-BE49-F238E27FC236}">
                <a16:creationId xmlns:a16="http://schemas.microsoft.com/office/drawing/2014/main" id="{9C0BCD42-3901-1873-0CB8-80F4D02A01F2}"/>
              </a:ext>
            </a:extLst>
          </p:cNvPr>
          <p:cNvSpPr/>
          <p:nvPr/>
        </p:nvSpPr>
        <p:spPr>
          <a:xfrm>
            <a:off x="8049768" y="5093208"/>
            <a:ext cx="810768" cy="82296"/>
          </a:xfrm>
          <a:prstGeom prst="rect">
            <a:avLst/>
          </a:prstGeom>
          <a:solidFill>
            <a:srgbClr val="FFFFFF"/>
          </a:solidFill>
        </p:spPr>
        <p:txBody>
          <a:bodyPr wrap="none" lIns="0" tIns="0" rIns="0" bIns="0">
            <a:noAutofit/>
          </a:bodyPr>
          <a:lstStyle/>
          <a:p>
            <a:pPr indent="0">
              <a:defRPr sz="800" b="1">
                <a:solidFill>
                  <a:srgbClr val="251E26"/>
                </a:solidFill>
                <a:latin typeface="Arial"/>
              </a:defRPr>
            </a:pPr>
            <a:r>
              <a:t>斯洛文尼亚液化天然气</a:t>
            </a:r>
          </a:p>
        </p:txBody>
      </p:sp>
      <p:sp>
        <p:nvSpPr>
          <p:cNvPr id="38" name="矩形 37">
            <a:extLst>
              <a:ext uri="{FF2B5EF4-FFF2-40B4-BE49-F238E27FC236}">
                <a16:creationId xmlns:a16="http://schemas.microsoft.com/office/drawing/2014/main" id="{A1B192BE-8239-7A83-9056-A2ADD97458CD}"/>
              </a:ext>
            </a:extLst>
          </p:cNvPr>
          <p:cNvSpPr/>
          <p:nvPr/>
        </p:nvSpPr>
        <p:spPr>
          <a:xfrm>
            <a:off x="8202168" y="5207508"/>
            <a:ext cx="1219200" cy="118872"/>
          </a:xfrm>
          <a:prstGeom prst="rect">
            <a:avLst/>
          </a:prstGeom>
          <a:noFill/>
        </p:spPr>
        <p:txBody>
          <a:bodyPr wrap="none" lIns="0" tIns="0" rIns="0" bIns="0">
            <a:noAutofit/>
          </a:bodyPr>
          <a:lstStyle/>
          <a:p>
            <a:pPr indent="0">
              <a:defRPr sz="800" b="1">
                <a:solidFill>
                  <a:srgbClr val="251E26"/>
                </a:solidFill>
                <a:latin typeface="Arial"/>
              </a:defRPr>
            </a:pPr>
            <a:r>
              <a:t>克尔克FSRU扩建</a:t>
            </a:r>
          </a:p>
        </p:txBody>
      </p:sp>
      <p:sp>
        <p:nvSpPr>
          <p:cNvPr id="39" name="矩形 38">
            <a:extLst>
              <a:ext uri="{FF2B5EF4-FFF2-40B4-BE49-F238E27FC236}">
                <a16:creationId xmlns:a16="http://schemas.microsoft.com/office/drawing/2014/main" id="{5F5801B4-83E2-69CF-D276-D0C5E24330F5}"/>
              </a:ext>
            </a:extLst>
          </p:cNvPr>
          <p:cNvSpPr/>
          <p:nvPr/>
        </p:nvSpPr>
        <p:spPr>
          <a:xfrm>
            <a:off x="8083296" y="5324285"/>
            <a:ext cx="663448" cy="276999"/>
          </a:xfrm>
          <a:prstGeom prst="rect">
            <a:avLst/>
          </a:prstGeom>
          <a:solidFill>
            <a:srgbClr val="FFFFFF"/>
          </a:solidFill>
        </p:spPr>
        <p:txBody>
          <a:bodyPr wrap="square" lIns="0" tIns="0" rIns="0" bIns="0">
            <a:spAutoFit/>
          </a:bodyPr>
          <a:lstStyle/>
          <a:p>
            <a:pPr indent="0" algn="ctr">
              <a:defRPr sz="600" b="1">
                <a:solidFill>
                  <a:srgbClr val="A8A8A8"/>
                </a:solidFill>
                <a:latin typeface="Arial"/>
              </a:defRPr>
            </a:pPr>
            <a:r>
              <a:t>克罗地亚波斯尼亚和黑塞哥维那</a:t>
            </a:r>
          </a:p>
        </p:txBody>
      </p:sp>
      <p:sp>
        <p:nvSpPr>
          <p:cNvPr id="40" name="矩形 39">
            <a:extLst>
              <a:ext uri="{FF2B5EF4-FFF2-40B4-BE49-F238E27FC236}">
                <a16:creationId xmlns:a16="http://schemas.microsoft.com/office/drawing/2014/main" id="{6AC6797A-E76B-9F48-4379-5B0CE9AF5D7A}"/>
              </a:ext>
            </a:extLst>
          </p:cNvPr>
          <p:cNvSpPr/>
          <p:nvPr/>
        </p:nvSpPr>
        <p:spPr>
          <a:xfrm>
            <a:off x="8811768" y="5373624"/>
            <a:ext cx="402336" cy="10668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塞尔维亚</a:t>
            </a:r>
          </a:p>
        </p:txBody>
      </p:sp>
      <p:sp>
        <p:nvSpPr>
          <p:cNvPr id="41" name="矩形 40">
            <a:extLst>
              <a:ext uri="{FF2B5EF4-FFF2-40B4-BE49-F238E27FC236}">
                <a16:creationId xmlns:a16="http://schemas.microsoft.com/office/drawing/2014/main" id="{2D676B2D-C65D-3594-E24B-C97A5DFD762A}"/>
              </a:ext>
            </a:extLst>
          </p:cNvPr>
          <p:cNvSpPr/>
          <p:nvPr/>
        </p:nvSpPr>
        <p:spPr>
          <a:xfrm>
            <a:off x="9372600" y="5361432"/>
            <a:ext cx="518160" cy="118872"/>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保加利亚</a:t>
            </a:r>
          </a:p>
        </p:txBody>
      </p:sp>
      <p:sp>
        <p:nvSpPr>
          <p:cNvPr id="42" name="矩形 41">
            <a:extLst>
              <a:ext uri="{FF2B5EF4-FFF2-40B4-BE49-F238E27FC236}">
                <a16:creationId xmlns:a16="http://schemas.microsoft.com/office/drawing/2014/main" id="{96081293-FF00-E65F-6EB9-2CA676BBAD23}"/>
              </a:ext>
            </a:extLst>
          </p:cNvPr>
          <p:cNvSpPr/>
          <p:nvPr/>
        </p:nvSpPr>
        <p:spPr>
          <a:xfrm>
            <a:off x="8784336" y="5498592"/>
            <a:ext cx="469392" cy="9753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科索沃</a:t>
            </a:r>
          </a:p>
        </p:txBody>
      </p:sp>
      <p:sp>
        <p:nvSpPr>
          <p:cNvPr id="44" name="矩形 43">
            <a:extLst>
              <a:ext uri="{FF2B5EF4-FFF2-40B4-BE49-F238E27FC236}">
                <a16:creationId xmlns:a16="http://schemas.microsoft.com/office/drawing/2014/main" id="{CA72D884-8401-FAE5-E9D5-5ED57DAF303B}"/>
              </a:ext>
            </a:extLst>
          </p:cNvPr>
          <p:cNvSpPr/>
          <p:nvPr/>
        </p:nvSpPr>
        <p:spPr>
          <a:xfrm>
            <a:off x="7659624" y="5465064"/>
            <a:ext cx="381000" cy="124968"/>
          </a:xfrm>
          <a:prstGeom prst="rect">
            <a:avLst/>
          </a:prstGeom>
          <a:solidFill>
            <a:srgbClr val="FFFFFF"/>
          </a:solidFill>
        </p:spPr>
        <p:txBody>
          <a:bodyPr wrap="none" lIns="0" tIns="0" rIns="0" bIns="0">
            <a:noAutofit/>
          </a:bodyPr>
          <a:lstStyle/>
          <a:p>
            <a:pPr indent="0">
              <a:defRPr sz="800" b="1">
                <a:solidFill>
                  <a:srgbClr val="251E26"/>
                </a:solidFill>
                <a:latin typeface="Arial"/>
              </a:defRPr>
            </a:pPr>
            <a:r>
              <a:t>浮式储存再气化装置</a:t>
            </a:r>
          </a:p>
        </p:txBody>
      </p:sp>
      <p:sp>
        <p:nvSpPr>
          <p:cNvPr id="45" name="矩形 44">
            <a:extLst>
              <a:ext uri="{FF2B5EF4-FFF2-40B4-BE49-F238E27FC236}">
                <a16:creationId xmlns:a16="http://schemas.microsoft.com/office/drawing/2014/main" id="{402D1F50-7246-A9FE-360D-17081CA7382F}"/>
              </a:ext>
            </a:extLst>
          </p:cNvPr>
          <p:cNvSpPr/>
          <p:nvPr/>
        </p:nvSpPr>
        <p:spPr>
          <a:xfrm>
            <a:off x="9796272" y="5507736"/>
            <a:ext cx="731520" cy="234696"/>
          </a:xfrm>
          <a:prstGeom prst="rect">
            <a:avLst/>
          </a:prstGeom>
          <a:noFill/>
        </p:spPr>
        <p:txBody>
          <a:bodyPr lIns="0" tIns="0" rIns="0" bIns="0">
            <a:noAutofit/>
          </a:bodyPr>
          <a:lstStyle/>
          <a:p>
            <a:pPr indent="0">
              <a:defRPr sz="800" b="1">
                <a:solidFill>
                  <a:srgbClr val="251E26"/>
                </a:solidFill>
                <a:latin typeface="Arial"/>
              </a:defRPr>
            </a:pPr>
            <a:r>
              <a:t>色雷斯</a:t>
            </a:r>
          </a:p>
          <a:p>
            <a:pPr indent="0">
              <a:defRPr sz="800" b="1">
                <a:solidFill>
                  <a:srgbClr val="251E26"/>
                </a:solidFill>
                <a:latin typeface="Arial"/>
              </a:defRPr>
            </a:pPr>
            <a:r>
              <a:t>INGS FSRU</a:t>
            </a:r>
          </a:p>
        </p:txBody>
      </p:sp>
      <p:sp>
        <p:nvSpPr>
          <p:cNvPr id="46" name="矩形 45">
            <a:extLst>
              <a:ext uri="{FF2B5EF4-FFF2-40B4-BE49-F238E27FC236}">
                <a16:creationId xmlns:a16="http://schemas.microsoft.com/office/drawing/2014/main" id="{E981C65B-9A80-E0A7-A4D1-9402C751E3FF}"/>
              </a:ext>
            </a:extLst>
          </p:cNvPr>
          <p:cNvSpPr/>
          <p:nvPr/>
        </p:nvSpPr>
        <p:spPr>
          <a:xfrm>
            <a:off x="9476232" y="5916168"/>
            <a:ext cx="664464" cy="143256"/>
          </a:xfrm>
          <a:prstGeom prst="rect">
            <a:avLst/>
          </a:prstGeom>
          <a:noFill/>
        </p:spPr>
        <p:txBody>
          <a:bodyPr wrap="none" lIns="0" tIns="0" rIns="0" bIns="0">
            <a:noAutofit/>
          </a:bodyPr>
          <a:lstStyle/>
          <a:p>
            <a:pPr indent="0">
              <a:defRPr sz="800" b="1">
                <a:solidFill>
                  <a:srgbClr val="251E26"/>
                </a:solidFill>
                <a:latin typeface="Arial"/>
              </a:defRPr>
            </a:pPr>
            <a:r>
              <a:t>Argo FSRU</a:t>
            </a:r>
          </a:p>
        </p:txBody>
      </p:sp>
      <p:sp>
        <p:nvSpPr>
          <p:cNvPr id="47" name="矩形 46">
            <a:extLst>
              <a:ext uri="{FF2B5EF4-FFF2-40B4-BE49-F238E27FC236}">
                <a16:creationId xmlns:a16="http://schemas.microsoft.com/office/drawing/2014/main" id="{9572E206-2C1B-9EF3-6E55-84CEA0BD3271}"/>
              </a:ext>
            </a:extLst>
          </p:cNvPr>
          <p:cNvSpPr/>
          <p:nvPr/>
        </p:nvSpPr>
        <p:spPr>
          <a:xfrm>
            <a:off x="4864608" y="6705600"/>
            <a:ext cx="566928" cy="146304"/>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摩洛哥</a:t>
            </a:r>
          </a:p>
        </p:txBody>
      </p:sp>
      <p:sp>
        <p:nvSpPr>
          <p:cNvPr id="48" name="矩形 47">
            <a:extLst>
              <a:ext uri="{FF2B5EF4-FFF2-40B4-BE49-F238E27FC236}">
                <a16:creationId xmlns:a16="http://schemas.microsoft.com/office/drawing/2014/main" id="{F394FB91-412B-0B68-A618-147FEA107409}"/>
              </a:ext>
            </a:extLst>
          </p:cNvPr>
          <p:cNvSpPr/>
          <p:nvPr/>
        </p:nvSpPr>
        <p:spPr>
          <a:xfrm>
            <a:off x="6297168" y="6656832"/>
            <a:ext cx="478536" cy="11277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阿尔及利亚</a:t>
            </a:r>
          </a:p>
        </p:txBody>
      </p:sp>
      <p:sp>
        <p:nvSpPr>
          <p:cNvPr id="49" name="矩形 48">
            <a:extLst>
              <a:ext uri="{FF2B5EF4-FFF2-40B4-BE49-F238E27FC236}">
                <a16:creationId xmlns:a16="http://schemas.microsoft.com/office/drawing/2014/main" id="{2016047C-6A02-3F26-AD19-10C25A21CB97}"/>
              </a:ext>
            </a:extLst>
          </p:cNvPr>
          <p:cNvSpPr/>
          <p:nvPr/>
        </p:nvSpPr>
        <p:spPr>
          <a:xfrm>
            <a:off x="7239000" y="6623304"/>
            <a:ext cx="423672" cy="12192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突尼斯</a:t>
            </a:r>
          </a:p>
        </p:txBody>
      </p:sp>
      <p:sp>
        <p:nvSpPr>
          <p:cNvPr id="50" name="矩形 49">
            <a:extLst>
              <a:ext uri="{FF2B5EF4-FFF2-40B4-BE49-F238E27FC236}">
                <a16:creationId xmlns:a16="http://schemas.microsoft.com/office/drawing/2014/main" id="{0CBD3870-7398-9DDE-5A82-5007C090CFAD}"/>
              </a:ext>
            </a:extLst>
          </p:cNvPr>
          <p:cNvSpPr/>
          <p:nvPr/>
        </p:nvSpPr>
        <p:spPr>
          <a:xfrm>
            <a:off x="10343389" y="2778252"/>
            <a:ext cx="478536" cy="13716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俄罗斯</a:t>
            </a:r>
          </a:p>
        </p:txBody>
      </p:sp>
      <p:sp>
        <p:nvSpPr>
          <p:cNvPr id="51" name="矩形 50">
            <a:extLst>
              <a:ext uri="{FF2B5EF4-FFF2-40B4-BE49-F238E27FC236}">
                <a16:creationId xmlns:a16="http://schemas.microsoft.com/office/drawing/2014/main" id="{DA42052C-F225-C447-F838-6FA023F1A8E1}"/>
              </a:ext>
            </a:extLst>
          </p:cNvPr>
          <p:cNvSpPr/>
          <p:nvPr/>
        </p:nvSpPr>
        <p:spPr>
          <a:xfrm>
            <a:off x="7283385" y="2668905"/>
            <a:ext cx="441960" cy="11277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挪威</a:t>
            </a:r>
          </a:p>
        </p:txBody>
      </p:sp>
      <p:sp>
        <p:nvSpPr>
          <p:cNvPr id="52" name="矩形 51">
            <a:extLst>
              <a:ext uri="{FF2B5EF4-FFF2-40B4-BE49-F238E27FC236}">
                <a16:creationId xmlns:a16="http://schemas.microsoft.com/office/drawing/2014/main" id="{E0634742-B336-923A-47DD-A81598FE64E3}"/>
              </a:ext>
            </a:extLst>
          </p:cNvPr>
          <p:cNvSpPr/>
          <p:nvPr/>
        </p:nvSpPr>
        <p:spPr>
          <a:xfrm>
            <a:off x="7271385" y="3466147"/>
            <a:ext cx="441960" cy="11277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丹麦</a:t>
            </a:r>
          </a:p>
        </p:txBody>
      </p:sp>
      <p:sp>
        <p:nvSpPr>
          <p:cNvPr id="53" name="矩形 52">
            <a:extLst>
              <a:ext uri="{FF2B5EF4-FFF2-40B4-BE49-F238E27FC236}">
                <a16:creationId xmlns:a16="http://schemas.microsoft.com/office/drawing/2014/main" id="{7E5C6AB4-50CE-7E05-B39D-5ECD1523D51D}"/>
              </a:ext>
            </a:extLst>
          </p:cNvPr>
          <p:cNvSpPr/>
          <p:nvPr/>
        </p:nvSpPr>
        <p:spPr>
          <a:xfrm>
            <a:off x="5342001" y="3819145"/>
            <a:ext cx="360807" cy="92333"/>
          </a:xfrm>
          <a:prstGeom prst="rect">
            <a:avLst/>
          </a:prstGeom>
          <a:solidFill>
            <a:srgbClr val="FFFFFF"/>
          </a:solidFill>
        </p:spPr>
        <p:txBody>
          <a:bodyPr wrap="square" lIns="0" tIns="0" rIns="0" bIns="0">
            <a:spAutoFit/>
          </a:bodyPr>
          <a:lstStyle/>
          <a:p>
            <a:pPr indent="0">
              <a:defRPr sz="600" b="1">
                <a:solidFill>
                  <a:srgbClr val="A8A8A8"/>
                </a:solidFill>
                <a:latin typeface="Arial"/>
              </a:defRPr>
            </a:pPr>
            <a:r>
              <a:t>爱尔兰</a:t>
            </a:r>
          </a:p>
        </p:txBody>
      </p:sp>
      <p:sp>
        <p:nvSpPr>
          <p:cNvPr id="54" name="矩形 53">
            <a:extLst>
              <a:ext uri="{FF2B5EF4-FFF2-40B4-BE49-F238E27FC236}">
                <a16:creationId xmlns:a16="http://schemas.microsoft.com/office/drawing/2014/main" id="{5E5DF277-5A5F-87ED-3972-FF915A5E3916}"/>
              </a:ext>
            </a:extLst>
          </p:cNvPr>
          <p:cNvSpPr/>
          <p:nvPr/>
        </p:nvSpPr>
        <p:spPr>
          <a:xfrm>
            <a:off x="7341870" y="4256532"/>
            <a:ext cx="466344" cy="13716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德国</a:t>
            </a:r>
          </a:p>
        </p:txBody>
      </p:sp>
      <p:sp>
        <p:nvSpPr>
          <p:cNvPr id="55" name="矩形 54">
            <a:extLst>
              <a:ext uri="{FF2B5EF4-FFF2-40B4-BE49-F238E27FC236}">
                <a16:creationId xmlns:a16="http://schemas.microsoft.com/office/drawing/2014/main" id="{D8676256-23B2-220D-0964-29F770DCC8D0}"/>
              </a:ext>
            </a:extLst>
          </p:cNvPr>
          <p:cNvSpPr/>
          <p:nvPr/>
        </p:nvSpPr>
        <p:spPr>
          <a:xfrm>
            <a:off x="6708027" y="4535424"/>
            <a:ext cx="646797" cy="10668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卢森堡</a:t>
            </a:r>
          </a:p>
        </p:txBody>
      </p:sp>
      <p:sp>
        <p:nvSpPr>
          <p:cNvPr id="56" name="矩形 55">
            <a:extLst>
              <a:ext uri="{FF2B5EF4-FFF2-40B4-BE49-F238E27FC236}">
                <a16:creationId xmlns:a16="http://schemas.microsoft.com/office/drawing/2014/main" id="{E73DA764-A6E4-677F-0B70-811C725A2C21}"/>
              </a:ext>
            </a:extLst>
          </p:cNvPr>
          <p:cNvSpPr/>
          <p:nvPr/>
        </p:nvSpPr>
        <p:spPr>
          <a:xfrm>
            <a:off x="10019990" y="4283202"/>
            <a:ext cx="466345" cy="108965"/>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乌克兰</a:t>
            </a:r>
          </a:p>
        </p:txBody>
      </p:sp>
      <p:sp>
        <p:nvSpPr>
          <p:cNvPr id="57" name="矩形 56">
            <a:extLst>
              <a:ext uri="{FF2B5EF4-FFF2-40B4-BE49-F238E27FC236}">
                <a16:creationId xmlns:a16="http://schemas.microsoft.com/office/drawing/2014/main" id="{BF4F38A7-19FD-2D9D-6189-9757431524F4}"/>
              </a:ext>
            </a:extLst>
          </p:cNvPr>
          <p:cNvSpPr/>
          <p:nvPr/>
        </p:nvSpPr>
        <p:spPr>
          <a:xfrm>
            <a:off x="8412480" y="5610724"/>
            <a:ext cx="664464" cy="107337"/>
          </a:xfrm>
          <a:prstGeom prst="rect">
            <a:avLst/>
          </a:prstGeom>
          <a:solidFill>
            <a:srgbClr val="FFFFFF"/>
          </a:solidFill>
        </p:spPr>
        <p:txBody>
          <a:bodyPr wrap="square" lIns="0" tIns="0" rIns="0" bIns="0">
            <a:spAutoFit/>
          </a:bodyPr>
          <a:lstStyle/>
          <a:p>
            <a:pPr indent="0">
              <a:lnSpc>
                <a:spcPct val="93000"/>
              </a:lnSpc>
              <a:defRPr sz="750" cap="small">
                <a:solidFill>
                  <a:srgbClr val="A8A8A8"/>
                </a:solidFill>
                <a:latin typeface="Arial"/>
              </a:defRPr>
            </a:pPr>
            <a:r>
              <a:t>黑山</a:t>
            </a:r>
            <a:endParaRPr sz="600" b="1">
              <a:solidFill>
                <a:srgbClr val="A8A8A8"/>
              </a:solidFill>
              <a:latin typeface="Arial"/>
            </a:endParaRPr>
          </a:p>
        </p:txBody>
      </p:sp>
      <p:sp>
        <p:nvSpPr>
          <p:cNvPr id="43" name="矩形 42">
            <a:extLst>
              <a:ext uri="{FF2B5EF4-FFF2-40B4-BE49-F238E27FC236}">
                <a16:creationId xmlns:a16="http://schemas.microsoft.com/office/drawing/2014/main" id="{50BBFAC2-5E66-CC58-A9FA-C4AF11C95F7F}"/>
              </a:ext>
            </a:extLst>
          </p:cNvPr>
          <p:cNvSpPr/>
          <p:nvPr/>
        </p:nvSpPr>
        <p:spPr>
          <a:xfrm>
            <a:off x="8999665" y="5677254"/>
            <a:ext cx="664464" cy="193194"/>
          </a:xfrm>
          <a:prstGeom prst="rect">
            <a:avLst/>
          </a:prstGeom>
          <a:solidFill>
            <a:srgbClr val="FFFFFF"/>
          </a:solidFill>
        </p:spPr>
        <p:txBody>
          <a:bodyPr wrap="square" lIns="0" tIns="0" rIns="0" bIns="0">
            <a:spAutoFit/>
          </a:bodyPr>
          <a:lstStyle/>
          <a:p>
            <a:pPr indent="0" algn="ctr">
              <a:lnSpc>
                <a:spcPct val="93000"/>
              </a:lnSpc>
              <a:defRPr>
                <a:solidFill>
                  <a:srgbClr val="A8A8A8"/>
                </a:solidFill>
                <a:latin typeface="Arial"/>
              </a:defRPr>
            </a:pPr>
            <a:r>
              <a:rPr sz="750" cap="small"/>
              <a:t>北</a:t>
            </a:r>
            <a:r>
              <a:rPr sz="600" b="1"/>
              <a:t>马其顿</a:t>
            </a:r>
          </a:p>
        </p:txBody>
      </p:sp>
      <p:sp>
        <p:nvSpPr>
          <p:cNvPr id="58" name="矩形 57">
            <a:extLst>
              <a:ext uri="{FF2B5EF4-FFF2-40B4-BE49-F238E27FC236}">
                <a16:creationId xmlns:a16="http://schemas.microsoft.com/office/drawing/2014/main" id="{E3F70433-2CB2-7B1F-2F36-FD5DEC0F80A3}"/>
              </a:ext>
            </a:extLst>
          </p:cNvPr>
          <p:cNvSpPr/>
          <p:nvPr/>
        </p:nvSpPr>
        <p:spPr>
          <a:xfrm>
            <a:off x="8793401" y="5861802"/>
            <a:ext cx="445008" cy="107337"/>
          </a:xfrm>
          <a:prstGeom prst="rect">
            <a:avLst/>
          </a:prstGeom>
          <a:solidFill>
            <a:srgbClr val="FFFFFF"/>
          </a:solidFill>
        </p:spPr>
        <p:txBody>
          <a:bodyPr wrap="square" lIns="0" tIns="0" rIns="0" bIns="0">
            <a:spAutoFit/>
          </a:bodyPr>
          <a:lstStyle/>
          <a:p>
            <a:pPr indent="0" algn="ctr">
              <a:lnSpc>
                <a:spcPct val="93000"/>
              </a:lnSpc>
              <a:defRPr sz="750" cap="small">
                <a:solidFill>
                  <a:srgbClr val="A8A8A8"/>
                </a:solidFill>
                <a:latin typeface="Arial"/>
              </a:defRPr>
            </a:pPr>
            <a:r>
              <a:t>阿尔巴尼亚</a:t>
            </a:r>
            <a:endParaRPr sz="600" b="1">
              <a:solidFill>
                <a:srgbClr val="A8A8A8"/>
              </a:solidFill>
              <a:latin typeface="Arial"/>
            </a:endParaRPr>
          </a:p>
        </p:txBody>
      </p:sp>
      <p:sp>
        <p:nvSpPr>
          <p:cNvPr id="59" name="矩形 58">
            <a:extLst>
              <a:ext uri="{FF2B5EF4-FFF2-40B4-BE49-F238E27FC236}">
                <a16:creationId xmlns:a16="http://schemas.microsoft.com/office/drawing/2014/main" id="{37AD3723-627F-47BD-138B-D6FBA883AA97}"/>
              </a:ext>
            </a:extLst>
          </p:cNvPr>
          <p:cNvSpPr/>
          <p:nvPr/>
        </p:nvSpPr>
        <p:spPr>
          <a:xfrm>
            <a:off x="8927592" y="6113985"/>
            <a:ext cx="445008" cy="107337"/>
          </a:xfrm>
          <a:prstGeom prst="rect">
            <a:avLst/>
          </a:prstGeom>
          <a:solidFill>
            <a:srgbClr val="FFFFFF"/>
          </a:solidFill>
        </p:spPr>
        <p:txBody>
          <a:bodyPr wrap="square" lIns="0" tIns="0" rIns="0" bIns="0">
            <a:spAutoFit/>
          </a:bodyPr>
          <a:lstStyle/>
          <a:p>
            <a:pPr indent="0" algn="ctr">
              <a:lnSpc>
                <a:spcPct val="93000"/>
              </a:lnSpc>
              <a:defRPr sz="750" cap="small">
                <a:solidFill>
                  <a:srgbClr val="A8A8A8"/>
                </a:solidFill>
                <a:latin typeface="Arial"/>
              </a:defRPr>
            </a:pPr>
            <a:r>
              <a:t>希腊</a:t>
            </a:r>
            <a:endParaRPr sz="600" b="1">
              <a:solidFill>
                <a:srgbClr val="A8A8A8"/>
              </a:solidFill>
              <a:latin typeface="Arial"/>
            </a:endParaRPr>
          </a:p>
        </p:txBody>
      </p:sp>
      <p:sp>
        <p:nvSpPr>
          <p:cNvPr id="60" name="矩形 59">
            <a:extLst>
              <a:ext uri="{FF2B5EF4-FFF2-40B4-BE49-F238E27FC236}">
                <a16:creationId xmlns:a16="http://schemas.microsoft.com/office/drawing/2014/main" id="{B2B1C036-B7DE-3B89-CB51-D82287E18C11}"/>
              </a:ext>
            </a:extLst>
          </p:cNvPr>
          <p:cNvSpPr/>
          <p:nvPr/>
        </p:nvSpPr>
        <p:spPr>
          <a:xfrm>
            <a:off x="10627074" y="5796598"/>
            <a:ext cx="518160" cy="118872"/>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土耳其</a:t>
            </a:r>
          </a:p>
        </p:txBody>
      </p:sp>
      <p:sp>
        <p:nvSpPr>
          <p:cNvPr id="61" name="矩形 60">
            <a:extLst>
              <a:ext uri="{FF2B5EF4-FFF2-40B4-BE49-F238E27FC236}">
                <a16:creationId xmlns:a16="http://schemas.microsoft.com/office/drawing/2014/main" id="{DF107DEE-F605-F606-4288-1EAB3BD121CB}"/>
              </a:ext>
            </a:extLst>
          </p:cNvPr>
          <p:cNvSpPr/>
          <p:nvPr/>
        </p:nvSpPr>
        <p:spPr>
          <a:xfrm>
            <a:off x="5393436" y="5856034"/>
            <a:ext cx="478536" cy="112776"/>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西班牙</a:t>
            </a:r>
          </a:p>
        </p:txBody>
      </p:sp>
      <p:sp>
        <p:nvSpPr>
          <p:cNvPr id="62" name="矩形 61">
            <a:extLst>
              <a:ext uri="{FF2B5EF4-FFF2-40B4-BE49-F238E27FC236}">
                <a16:creationId xmlns:a16="http://schemas.microsoft.com/office/drawing/2014/main" id="{F732341E-1882-F586-06F3-E3BF4E034DA9}"/>
              </a:ext>
            </a:extLst>
          </p:cNvPr>
          <p:cNvSpPr/>
          <p:nvPr/>
        </p:nvSpPr>
        <p:spPr>
          <a:xfrm>
            <a:off x="10886154" y="6369239"/>
            <a:ext cx="385096" cy="118872"/>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塞浦路斯</a:t>
            </a:r>
          </a:p>
        </p:txBody>
      </p:sp>
      <p:sp>
        <p:nvSpPr>
          <p:cNvPr id="63" name="矩形 62">
            <a:extLst>
              <a:ext uri="{FF2B5EF4-FFF2-40B4-BE49-F238E27FC236}">
                <a16:creationId xmlns:a16="http://schemas.microsoft.com/office/drawing/2014/main" id="{5D10175C-405E-F1CA-893A-BB8F2E4C9D14}"/>
              </a:ext>
            </a:extLst>
          </p:cNvPr>
          <p:cNvSpPr/>
          <p:nvPr/>
        </p:nvSpPr>
        <p:spPr>
          <a:xfrm>
            <a:off x="8839200" y="2985364"/>
            <a:ext cx="399209" cy="94640"/>
          </a:xfrm>
          <a:prstGeom prst="rect">
            <a:avLst/>
          </a:prstGeom>
          <a:solidFill>
            <a:srgbClr val="FFFFFF"/>
          </a:solidFill>
        </p:spPr>
        <p:txBody>
          <a:bodyPr wrap="none" lIns="0" tIns="0" rIns="0" bIns="0">
            <a:noAutofit/>
          </a:bodyPr>
          <a:lstStyle/>
          <a:p>
            <a:pPr indent="0">
              <a:defRPr sz="600" b="1">
                <a:solidFill>
                  <a:srgbClr val="A8A8A8"/>
                </a:solidFill>
                <a:latin typeface="Arial"/>
              </a:defRPr>
            </a:pPr>
            <a:r>
              <a:t>爱沙尼亚</a:t>
            </a:r>
          </a:p>
        </p:txBody>
      </p:sp>
    </p:spTree>
    <p:extLst>
      <p:ext uri="{BB962C8B-B14F-4D97-AF65-F5344CB8AC3E}">
        <p14:creationId xmlns:p14="http://schemas.microsoft.com/office/powerpoint/2010/main" val="1649688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DB945E-ECC0-8A65-4C01-513C16F72263}"/>
              </a:ext>
            </a:extLst>
          </p:cNvPr>
          <p:cNvSpPr>
            <a:spLocks noGrp="1"/>
          </p:cNvSpPr>
          <p:nvPr>
            <p:ph type="title"/>
          </p:nvPr>
        </p:nvSpPr>
        <p:spPr/>
        <p:txBody>
          <a:bodyPr/>
          <a:lstStyle/>
          <a:p>
            <a:r>
              <a:t>欧洲天然气“危机”——目录</a:t>
            </a:r>
          </a:p>
        </p:txBody>
      </p:sp>
      <p:sp>
        <p:nvSpPr>
          <p:cNvPr id="15" name="Slide Number Placeholder 14">
            <a:extLst>
              <a:ext uri="{FF2B5EF4-FFF2-40B4-BE49-F238E27FC236}">
                <a16:creationId xmlns:a16="http://schemas.microsoft.com/office/drawing/2014/main" id="{B7ACBA9E-30BD-05FF-38EF-E4DD704897DC}"/>
              </a:ext>
            </a:extLst>
          </p:cNvPr>
          <p:cNvSpPr>
            <a:spLocks noGrp="1"/>
          </p:cNvSpPr>
          <p:nvPr>
            <p:ph type="sldNum" sz="quarter" idx="10"/>
          </p:nvPr>
        </p:nvSpPr>
        <p:spPr/>
        <p:txBody>
          <a:bodyPr/>
          <a:lstStyle/>
          <a:p>
            <a:fld id="{0CBF6629-EB3D-534B-9A06-60C368E35DAE}" type="slidenum">
              <a:rPr lang="en-US" smtClean="0"/>
              <a:t>2</a:t>
            </a:fld>
          </a:p>
        </p:txBody>
      </p:sp>
      <p:graphicFrame>
        <p:nvGraphicFramePr>
          <p:cNvPr id="4" name="Table 3">
            <a:extLst>
              <a:ext uri="{FF2B5EF4-FFF2-40B4-BE49-F238E27FC236}">
                <a16:creationId xmlns:a16="http://schemas.microsoft.com/office/drawing/2014/main" id="{3762F98F-E861-6237-CFC9-50D2DFE0833A}"/>
              </a:ext>
            </a:extLst>
          </p:cNvPr>
          <p:cNvGraphicFramePr>
            <a:graphicFrameLocks noGrp="1"/>
          </p:cNvGraphicFramePr>
          <p:nvPr>
            <p:extLst>
              <p:ext uri="{D42A27DB-BD31-4B8C-83A1-F6EECF244321}">
                <p14:modId xmlns:p14="http://schemas.microsoft.com/office/powerpoint/2010/main" val="1706997871"/>
              </p:ext>
            </p:extLst>
          </p:nvPr>
        </p:nvGraphicFramePr>
        <p:xfrm>
          <a:off x="1059914" y="1920240"/>
          <a:ext cx="9557286" cy="2946401"/>
        </p:xfrm>
        <a:graphic>
          <a:graphicData uri="http://schemas.openxmlformats.org/drawingml/2006/table">
            <a:tbl>
              <a:tblPr firstRow="1" bandRow="1">
                <a:tableStyleId>{5C22544A-7EE6-4342-B048-85BDC9FD1C3A}</a:tableStyleId>
              </a:tblPr>
              <a:tblGrid>
                <a:gridCol w="813314">
                  <a:extLst>
                    <a:ext uri="{9D8B030D-6E8A-4147-A177-3AD203B41FA5}">
                      <a16:colId xmlns:a16="http://schemas.microsoft.com/office/drawing/2014/main" val="4107979806"/>
                    </a:ext>
                  </a:extLst>
                </a:gridCol>
                <a:gridCol w="8743972">
                  <a:extLst>
                    <a:ext uri="{9D8B030D-6E8A-4147-A177-3AD203B41FA5}">
                      <a16:colId xmlns:a16="http://schemas.microsoft.com/office/drawing/2014/main" val="878906995"/>
                    </a:ext>
                  </a:extLst>
                </a:gridCol>
              </a:tblGrid>
              <a:tr h="908756">
                <a:tc>
                  <a:txBody>
                    <a:bodyPr/>
                    <a:lstStyle/>
                    <a:p>
                      <a:pPr algn="ctr">
                        <a:defRPr i="1">
                          <a:solidFill>
                            <a:srgbClr val="AFD5F1"/>
                          </a:solidFill>
                          <a:latin typeface="Avenir Next Heavy" panose="020B0903020202020204" pitchFamily="34" charset="0"/>
                        </a:defRPr>
                      </a:pPr>
                      <a: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全球天然气和液化天然气替代供应可取代俄罗斯天然气</a:t>
                      </a:r>
                      <a:endParaRPr sz="1800" b="0" i="0">
                        <a:solidFill>
                          <a:schemeClr val="tx1"/>
                        </a:solidFill>
                        <a:latin typeface="Avenir Next Demi Bold" panose="020B0503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2230223"/>
                  </a:ext>
                </a:extLst>
              </a:tr>
              <a:tr h="1128889">
                <a:tc>
                  <a:txBody>
                    <a:bodyPr/>
                    <a:lstStyle/>
                    <a:p>
                      <a:pPr algn="ctr">
                        <a:defRPr i="1">
                          <a:solidFill>
                            <a:srgbClr val="AFD5F1"/>
                          </a:solidFill>
                          <a:latin typeface="Avenir Next Heavy" panose="020B0903020202020204" pitchFamily="34" charset="0"/>
                        </a:defRPr>
                      </a:pPr>
                      <a: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欧洲脱离俄罗斯天然气对欧洲经济的影响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141343"/>
                  </a:ext>
                </a:extLst>
              </a:tr>
              <a:tr h="908756">
                <a:tc>
                  <a:txBody>
                    <a:bodyPr/>
                    <a:lstStyle/>
                    <a:p>
                      <a:pPr algn="ctr">
                        <a:defRPr i="1">
                          <a:solidFill>
                            <a:srgbClr val="AFD5F1"/>
                          </a:solidFill>
                          <a:latin typeface="Avenir Next Heavy" panose="020B0903020202020204" pitchFamily="34" charset="0"/>
                        </a:defRPr>
                      </a:pPr>
                      <a: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欧洲脱离俄罗斯天然气对俄罗斯经济的影响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5789"/>
                  </a:ext>
                </a:extLst>
              </a:tr>
            </a:tbl>
          </a:graphicData>
        </a:graphic>
      </p:graphicFrame>
    </p:spTree>
    <p:extLst>
      <p:ext uri="{BB962C8B-B14F-4D97-AF65-F5344CB8AC3E}">
        <p14:creationId xmlns:p14="http://schemas.microsoft.com/office/powerpoint/2010/main" val="3565969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20</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8" y="1867074"/>
            <a:ext cx="7461631"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2022年已知的液化终端中断</a:t>
            </a:r>
          </a:p>
          <a:p>
            <a:pPr lvl="0">
              <a:defRPr sz="900">
                <a:solidFill>
                  <a:srgbClr val="000000"/>
                </a:solidFill>
                <a:latin typeface="Georgia" panose="02040502050405020303" pitchFamily="18" charset="0"/>
                <a:ea typeface="Source Sans Pro SemiBold" panose="020B0603030403020204" pitchFamily="34" charset="0"/>
              </a:defRPr>
            </a:pPr>
            <a:r>
              <a:t>（所有产能均按年计算；以每年百万吨为单位显示；第一批浮式储存再气化装置计划于2022年冬季/2023年春季开放）</a:t>
            </a:r>
            <a:r>
              <a:rPr b="1"/>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如果不是因为某些液化终端的特殊中断，2022年的液化天然气供应量本可以更多</a:t>
            </a:r>
          </a:p>
        </p:txBody>
      </p:sp>
      <p:graphicFrame>
        <p:nvGraphicFramePr>
          <p:cNvPr id="15" name="Content Placeholder 14">
            <a:extLst>
              <a:ext uri="{FF2B5EF4-FFF2-40B4-BE49-F238E27FC236}">
                <a16:creationId xmlns:a16="http://schemas.microsoft.com/office/drawing/2014/main" id="{83926021-4588-1589-4446-FFB6B3D08DAE}"/>
              </a:ext>
            </a:extLst>
          </p:cNvPr>
          <p:cNvGraphicFramePr>
            <a:graphicFrameLocks noGrp="1"/>
          </p:cNvGraphicFramePr>
          <p:nvPr>
            <p:ph sz="quarter" idx="11"/>
            <p:extLst>
              <p:ext uri="{D42A27DB-BD31-4B8C-83A1-F6EECF244321}">
                <p14:modId xmlns:p14="http://schemas.microsoft.com/office/powerpoint/2010/main" val="4003632739"/>
              </p:ext>
            </p:extLst>
          </p:nvPr>
        </p:nvGraphicFramePr>
        <p:xfrm>
          <a:off x="3786684" y="2287698"/>
          <a:ext cx="7772400" cy="1965960"/>
        </p:xfrm>
        <a:graphic>
          <a:graphicData uri="http://schemas.openxmlformats.org/drawingml/2006/table">
            <a:tbl>
              <a:tblGrid>
                <a:gridCol w="3108960">
                  <a:extLst>
                    <a:ext uri="{9D8B030D-6E8A-4147-A177-3AD203B41FA5}">
                      <a16:colId xmlns:a16="http://schemas.microsoft.com/office/drawing/2014/main" val="1873726851"/>
                    </a:ext>
                  </a:extLst>
                </a:gridCol>
                <a:gridCol w="1165860">
                  <a:extLst>
                    <a:ext uri="{9D8B030D-6E8A-4147-A177-3AD203B41FA5}">
                      <a16:colId xmlns:a16="http://schemas.microsoft.com/office/drawing/2014/main" val="823475268"/>
                    </a:ext>
                  </a:extLst>
                </a:gridCol>
                <a:gridCol w="1165860">
                  <a:extLst>
                    <a:ext uri="{9D8B030D-6E8A-4147-A177-3AD203B41FA5}">
                      <a16:colId xmlns:a16="http://schemas.microsoft.com/office/drawing/2014/main" val="1597690345"/>
                    </a:ext>
                  </a:extLst>
                </a:gridCol>
                <a:gridCol w="1165860">
                  <a:extLst>
                    <a:ext uri="{9D8B030D-6E8A-4147-A177-3AD203B41FA5}">
                      <a16:colId xmlns:a16="http://schemas.microsoft.com/office/drawing/2014/main" val="1117962056"/>
                    </a:ext>
                  </a:extLst>
                </a:gridCol>
                <a:gridCol w="1165860">
                  <a:extLst>
                    <a:ext uri="{9D8B030D-6E8A-4147-A177-3AD203B41FA5}">
                      <a16:colId xmlns:a16="http://schemas.microsoft.com/office/drawing/2014/main" val="1483723717"/>
                    </a:ext>
                  </a:extLst>
                </a:gridCol>
              </a:tblGrid>
              <a:tr h="228600">
                <a:tc>
                  <a:txBody>
                    <a:bodyPr/>
                    <a:lstStyle/>
                    <a:p>
                      <a:pPr algn="l" fontAlgn="b">
                        <a:defRPr sz="900" b="1">
                          <a:solidFill>
                            <a:srgbClr val="FFFFFF"/>
                          </a:solidFill>
                          <a:effectLst/>
                          <a:latin typeface="Calibri" panose="020F0502020204030204" pitchFamily="34" charset="0"/>
                          <a:cs typeface="Calibri" panose="020F0502020204030204" pitchFamily="34" charset="0"/>
                        </a:defRPr>
                      </a:pPr>
                      <a:r>
                        <a:t>设施</a:t>
                      </a:r>
                    </a:p>
                  </a:txBody>
                  <a:tcPr marR="1183" marT="1183" marB="0" anchor="ctr">
                    <a:lnL>
                      <a:noFill/>
                    </a:lnL>
                    <a:lnR>
                      <a:noFill/>
                    </a:lnR>
                    <a:lnT>
                      <a:noFill/>
                    </a:lnT>
                    <a:lnB>
                      <a:noFill/>
                    </a:lnB>
                    <a:solidFill>
                      <a:srgbClr val="00355F"/>
                    </a:solidFill>
                  </a:tcPr>
                </a:tc>
                <a:tc>
                  <a:txBody>
                    <a:bodyPr/>
                    <a:lstStyle/>
                    <a:p>
                      <a:pPr algn="l" fontAlgn="b">
                        <a:defRPr sz="900" b="1">
                          <a:solidFill>
                            <a:srgbClr val="FFFFFF"/>
                          </a:solidFill>
                          <a:effectLst/>
                          <a:latin typeface="Calibri" panose="020F0502020204030204" pitchFamily="34" charset="0"/>
                          <a:cs typeface="Calibri" panose="020F0502020204030204" pitchFamily="34" charset="0"/>
                        </a:defRPr>
                      </a:pPr>
                      <a:r>
                        <a:t>影响（百万吨/年）</a:t>
                      </a:r>
                    </a:p>
                  </a:txBody>
                  <a:tcPr marL="1183" marR="1183" marT="1183" marB="0" anchor="ctr">
                    <a:lnL>
                      <a:noFill/>
                    </a:lnL>
                    <a:lnR>
                      <a:noFill/>
                    </a:lnR>
                    <a:lnT>
                      <a:noFill/>
                    </a:lnT>
                    <a:lnB>
                      <a:noFill/>
                    </a:lnB>
                    <a:solidFill>
                      <a:srgbClr val="00355F"/>
                    </a:solidFill>
                  </a:tcPr>
                </a:tc>
                <a:tc>
                  <a:txBody>
                    <a:bodyPr/>
                    <a:lstStyle/>
                    <a:p>
                      <a:pPr algn="l" fontAlgn="b">
                        <a:defRPr sz="900" b="1">
                          <a:solidFill>
                            <a:srgbClr val="FFFFFF"/>
                          </a:solidFill>
                          <a:effectLst/>
                          <a:latin typeface="Calibri" panose="020F0502020204030204" pitchFamily="34" charset="0"/>
                          <a:cs typeface="Calibri" panose="020F0502020204030204" pitchFamily="34" charset="0"/>
                        </a:defRPr>
                      </a:pPr>
                      <a:r>
                        <a:t>开始</a:t>
                      </a:r>
                    </a:p>
                  </a:txBody>
                  <a:tcPr marL="1183" marR="1183" marT="1183" marB="0" anchor="ctr">
                    <a:lnL>
                      <a:noFill/>
                    </a:lnL>
                    <a:lnR>
                      <a:noFill/>
                    </a:lnR>
                    <a:lnT>
                      <a:noFill/>
                    </a:lnT>
                    <a:lnB>
                      <a:noFill/>
                    </a:lnB>
                    <a:solidFill>
                      <a:srgbClr val="00355F"/>
                    </a:solidFill>
                  </a:tcPr>
                </a:tc>
                <a:tc>
                  <a:txBody>
                    <a:bodyPr/>
                    <a:lstStyle/>
                    <a:p>
                      <a:pPr algn="r" fontAlgn="b">
                        <a:defRPr sz="900" b="1">
                          <a:solidFill>
                            <a:srgbClr val="FFFFFF"/>
                          </a:solidFill>
                          <a:effectLst/>
                          <a:latin typeface="Calibri" panose="020F0502020204030204" pitchFamily="34" charset="0"/>
                          <a:cs typeface="Calibri" panose="020F0502020204030204" pitchFamily="34" charset="0"/>
                        </a:defRPr>
                      </a:pPr>
                      <a:r>
                        <a:t>结束</a:t>
                      </a:r>
                    </a:p>
                  </a:txBody>
                  <a:tcPr marL="1183" marT="1183" marB="0" anchor="ctr">
                    <a:lnL>
                      <a:noFill/>
                    </a:lnL>
                    <a:lnR>
                      <a:noFill/>
                    </a:lnR>
                    <a:lnT>
                      <a:noFill/>
                    </a:lnT>
                    <a:lnB>
                      <a:noFill/>
                    </a:lnB>
                    <a:solidFill>
                      <a:srgbClr val="00355F"/>
                    </a:solidFill>
                  </a:tcPr>
                </a:tc>
                <a:tc>
                  <a:txBody>
                    <a:bodyPr/>
                    <a:lstStyle/>
                    <a:p>
                      <a:pPr algn="r" fontAlgn="b">
                        <a:defRPr sz="900" b="1">
                          <a:solidFill>
                            <a:srgbClr val="FFFFFF"/>
                          </a:solidFill>
                          <a:effectLst/>
                          <a:latin typeface="Calibri" panose="020F0502020204030204" pitchFamily="34" charset="0"/>
                          <a:cs typeface="Calibri" panose="020F0502020204030204" pitchFamily="34" charset="0"/>
                        </a:defRPr>
                      </a:pPr>
                      <a:r>
                        <a:t>停运原因</a:t>
                      </a:r>
                    </a:p>
                  </a:txBody>
                  <a:tcPr marL="1183" marT="1183" marB="0" anchor="ctr">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l" fontAlgn="b">
                        <a:defRPr sz="1100">
                          <a:solidFill>
                            <a:srgbClr val="000000"/>
                          </a:solidFill>
                          <a:effectLst/>
                          <a:latin typeface="Calibri" panose="020F0502020204030204" pitchFamily="34" charset="0"/>
                        </a:defRPr>
                      </a:pPr>
                      <a:r>
                        <a:t>美国（自由港）</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15.0</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2022年6月8日</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待定</a:t>
                      </a:r>
                    </a:p>
                  </a:txBody>
                  <a:tcPr marL="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重大爆炸</a:t>
                      </a:r>
                    </a:p>
                  </a:txBody>
                  <a:tcPr marL="0" marT="0" marB="0" anchor="b">
                    <a:lnL>
                      <a:noFill/>
                    </a:lnL>
                    <a:lnR>
                      <a:noFill/>
                    </a:lnR>
                    <a:lnT>
                      <a:noFill/>
                    </a:lnT>
                    <a:lnB>
                      <a:noFill/>
                    </a:lnB>
                  </a:tcPr>
                </a:tc>
                <a:extLst>
                  <a:ext uri="{0D108BD9-81ED-4DB2-BD59-A6C34878D82A}">
                    <a16:rowId xmlns:a16="http://schemas.microsoft.com/office/drawing/2014/main" val="1759837168"/>
                  </a:ext>
                </a:extLst>
              </a:tr>
              <a:tr h="144842">
                <a:tc>
                  <a:txBody>
                    <a:bodyPr/>
                    <a:lstStyle/>
                    <a:p>
                      <a:pPr algn="l" fontAlgn="b">
                        <a:defRPr sz="1100">
                          <a:solidFill>
                            <a:srgbClr val="000000"/>
                          </a:solidFill>
                          <a:effectLst/>
                          <a:latin typeface="Calibri" panose="020F0502020204030204" pitchFamily="34" charset="0"/>
                        </a:defRPr>
                      </a:pPr>
                      <a:r>
                        <a:t>澳大利亚（Prelude）</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3.6</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2022年7月7日</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2022年8月18日</a:t>
                      </a:r>
                    </a:p>
                  </a:txBody>
                  <a:tcPr marL="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劳工罢工</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l" fontAlgn="b">
                        <a:defRPr sz="1100">
                          <a:solidFill>
                            <a:srgbClr val="000000"/>
                          </a:solidFill>
                          <a:effectLst/>
                          <a:latin typeface="Calibri" panose="020F0502020204030204" pitchFamily="34" charset="0"/>
                        </a:defRPr>
                      </a:pPr>
                      <a:r>
                        <a:t>尼日利亚</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4.0</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2022年夏季</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待定</a:t>
                      </a:r>
                    </a:p>
                  </a:txBody>
                  <a:tcPr marL="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上游问题</a:t>
                      </a:r>
                    </a:p>
                  </a:txBody>
                  <a:tcPr marL="0" marT="0" marB="0" anchor="b">
                    <a:lnL>
                      <a:noFill/>
                    </a:lnL>
                    <a:lnR>
                      <a:noFill/>
                    </a:lnR>
                    <a:lnT>
                      <a:noFill/>
                    </a:lnT>
                    <a:lnB>
                      <a:noFill/>
                    </a:lnB>
                  </a:tcPr>
                </a:tc>
                <a:extLst>
                  <a:ext uri="{0D108BD9-81ED-4DB2-BD59-A6C34878D82A}">
                    <a16:rowId xmlns:a16="http://schemas.microsoft.com/office/drawing/2014/main" val="3684856838"/>
                  </a:ext>
                </a:extLst>
              </a:tr>
              <a:tr h="144842">
                <a:tc>
                  <a:txBody>
                    <a:bodyPr/>
                    <a:lstStyle/>
                    <a:p>
                      <a:pPr algn="l" fontAlgn="b">
                        <a:defRPr sz="1100">
                          <a:solidFill>
                            <a:srgbClr val="000000"/>
                          </a:solidFill>
                          <a:effectLst/>
                          <a:latin typeface="Calibri" panose="020F0502020204030204" pitchFamily="34" charset="0"/>
                        </a:defRPr>
                      </a:pPr>
                      <a:r>
                        <a:t>特立尼达</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3.0</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2020年末</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待定</a:t>
                      </a:r>
                    </a:p>
                  </a:txBody>
                  <a:tcPr marL="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进料气问题</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l" fontAlgn="b">
                        <a:defRPr sz="1100">
                          <a:solidFill>
                            <a:srgbClr val="000000"/>
                          </a:solidFill>
                          <a:effectLst/>
                          <a:latin typeface="Calibri" panose="020F0502020204030204" pitchFamily="34" charset="0"/>
                        </a:defRPr>
                      </a:pPr>
                      <a:r>
                        <a:t>澳大利亚（Ichthys）</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8.9</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2022年7月1日</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2022年8月5日</a:t>
                      </a:r>
                    </a:p>
                  </a:txBody>
                  <a:tcPr marL="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维护</a:t>
                      </a:r>
                    </a:p>
                  </a:txBody>
                  <a:tcPr marL="0" marT="0" marB="0" anchor="b">
                    <a:lnL>
                      <a:noFill/>
                    </a:lnL>
                    <a:lnR>
                      <a:noFill/>
                    </a:lnR>
                    <a:lnT>
                      <a:noFill/>
                    </a:lnT>
                    <a:lnB>
                      <a:noFill/>
                    </a:lnB>
                  </a:tcPr>
                </a:tc>
                <a:extLst>
                  <a:ext uri="{0D108BD9-81ED-4DB2-BD59-A6C34878D82A}">
                    <a16:rowId xmlns:a16="http://schemas.microsoft.com/office/drawing/2014/main" val="2035985933"/>
                  </a:ext>
                </a:extLst>
              </a:tr>
              <a:tr h="144842">
                <a:tc>
                  <a:txBody>
                    <a:bodyPr/>
                    <a:lstStyle/>
                    <a:p>
                      <a:pPr algn="l" fontAlgn="b">
                        <a:defRPr sz="1100">
                          <a:solidFill>
                            <a:srgbClr val="000000"/>
                          </a:solidFill>
                          <a:effectLst/>
                          <a:latin typeface="Calibri" panose="020F0502020204030204" pitchFamily="34" charset="0"/>
                        </a:defRPr>
                      </a:pPr>
                      <a:r>
                        <a:t>秘鲁</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4.5</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2022年7月1日</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2022年7月31日</a:t>
                      </a:r>
                    </a:p>
                  </a:txBody>
                  <a:tcPr marL="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维护</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r h="144842">
                <a:tc>
                  <a:txBody>
                    <a:bodyPr/>
                    <a:lstStyle/>
                    <a:p>
                      <a:pPr algn="l" fontAlgn="b">
                        <a:defRPr sz="1100">
                          <a:solidFill>
                            <a:srgbClr val="000000"/>
                          </a:solidFill>
                          <a:effectLst/>
                          <a:latin typeface="Calibri" panose="020F0502020204030204" pitchFamily="34" charset="0"/>
                        </a:defRPr>
                      </a:pPr>
                      <a:r>
                        <a:t>澳大利亚（APLNG）</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4.3</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2022年7月28日</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2022年8月26日</a:t>
                      </a:r>
                    </a:p>
                  </a:txBody>
                  <a:tcPr marL="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维护</a:t>
                      </a:r>
                    </a:p>
                  </a:txBody>
                  <a:tcPr marL="0" marT="0" marB="0" anchor="b">
                    <a:lnL>
                      <a:noFill/>
                    </a:lnL>
                    <a:lnR>
                      <a:noFill/>
                    </a:lnR>
                    <a:lnT>
                      <a:noFill/>
                    </a:lnT>
                    <a:lnB>
                      <a:noFill/>
                    </a:lnB>
                  </a:tcPr>
                </a:tc>
                <a:extLst>
                  <a:ext uri="{0D108BD9-81ED-4DB2-BD59-A6C34878D82A}">
                    <a16:rowId xmlns:a16="http://schemas.microsoft.com/office/drawing/2014/main" val="3648451042"/>
                  </a:ext>
                </a:extLst>
              </a:tr>
              <a:tr h="144842">
                <a:tc>
                  <a:txBody>
                    <a:bodyPr/>
                    <a:lstStyle/>
                    <a:p>
                      <a:pPr algn="l" fontAlgn="b">
                        <a:defRPr sz="1100">
                          <a:solidFill>
                            <a:srgbClr val="000000"/>
                          </a:solidFill>
                          <a:effectLst/>
                          <a:latin typeface="Calibri" panose="020F0502020204030204" pitchFamily="34" charset="0"/>
                        </a:defRPr>
                      </a:pPr>
                      <a:r>
                        <a:t>埃及（达米埃塔）</a:t>
                      </a:r>
                    </a:p>
                  </a:txBody>
                  <a:tcPr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4.9</a:t>
                      </a:r>
                    </a:p>
                  </a:txBody>
                  <a:tcPr marL="0" marR="0" marT="0" marB="0" anchor="b">
                    <a:lnL>
                      <a:noFill/>
                    </a:lnL>
                    <a:lnR>
                      <a:noFill/>
                    </a:lnR>
                    <a:lnT>
                      <a:noFill/>
                    </a:lnT>
                    <a:lnB>
                      <a:noFill/>
                    </a:lnB>
                    <a:solidFill>
                      <a:srgbClr val="EDEDED"/>
                    </a:solidFill>
                  </a:tcPr>
                </a:tc>
                <a:tc>
                  <a:txBody>
                    <a:bodyPr/>
                    <a:lstStyle/>
                    <a:p>
                      <a:pPr algn="l" fontAlgn="b">
                        <a:defRPr sz="1100">
                          <a:solidFill>
                            <a:srgbClr val="000000"/>
                          </a:solidFill>
                          <a:effectLst/>
                          <a:latin typeface="Calibri" panose="020F0502020204030204" pitchFamily="34" charset="0"/>
                        </a:defRPr>
                      </a:pPr>
                      <a:r>
                        <a:t>2022年8月</a:t>
                      </a:r>
                    </a:p>
                  </a:txBody>
                  <a:tcPr marL="0" marR="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2022年8月</a:t>
                      </a:r>
                    </a:p>
                  </a:txBody>
                  <a:tcPr marL="0" marT="0" marB="0" anchor="b">
                    <a:lnL>
                      <a:noFill/>
                    </a:lnL>
                    <a:lnR>
                      <a:noFill/>
                    </a:lnR>
                    <a:lnT>
                      <a:noFill/>
                    </a:lnT>
                    <a:lnB>
                      <a:noFill/>
                    </a:lnB>
                    <a:solidFill>
                      <a:srgbClr val="EDEDED"/>
                    </a:solidFill>
                  </a:tcPr>
                </a:tc>
                <a:tc>
                  <a:txBody>
                    <a:bodyPr/>
                    <a:lstStyle/>
                    <a:p>
                      <a:pPr algn="r" fontAlgn="b">
                        <a:defRPr sz="1100">
                          <a:solidFill>
                            <a:srgbClr val="000000"/>
                          </a:solidFill>
                          <a:effectLst/>
                          <a:latin typeface="Calibri" panose="020F0502020204030204" pitchFamily="34" charset="0"/>
                        </a:defRPr>
                      </a:pPr>
                      <a:r>
                        <a:t>维护</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78548112"/>
                  </a:ext>
                </a:extLst>
              </a:tr>
              <a:tr h="144842">
                <a:tc>
                  <a:txBody>
                    <a:bodyPr/>
                    <a:lstStyle/>
                    <a:p>
                      <a:pPr algn="l" fontAlgn="b">
                        <a:defRPr sz="1100">
                          <a:solidFill>
                            <a:srgbClr val="000000"/>
                          </a:solidFill>
                          <a:effectLst/>
                          <a:latin typeface="Calibri" panose="020F0502020204030204" pitchFamily="34" charset="0"/>
                        </a:defRPr>
                      </a:pPr>
                      <a:r>
                        <a:t>澳大利亚（APLNG 2）</a:t>
                      </a:r>
                    </a:p>
                  </a:txBody>
                  <a:tcPr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2.3</a:t>
                      </a:r>
                    </a:p>
                  </a:txBody>
                  <a:tcPr marL="0" marR="0" marT="0" marB="0" anchor="b">
                    <a:lnL>
                      <a:noFill/>
                    </a:lnL>
                    <a:lnR>
                      <a:noFill/>
                    </a:lnR>
                    <a:lnT>
                      <a:noFill/>
                    </a:lnT>
                    <a:lnB>
                      <a:noFill/>
                    </a:lnB>
                  </a:tcPr>
                </a:tc>
                <a:tc>
                  <a:txBody>
                    <a:bodyPr/>
                    <a:lstStyle/>
                    <a:p>
                      <a:pPr algn="l" fontAlgn="b">
                        <a:defRPr sz="1100">
                          <a:solidFill>
                            <a:srgbClr val="000000"/>
                          </a:solidFill>
                          <a:effectLst/>
                          <a:latin typeface="Calibri" panose="020F0502020204030204" pitchFamily="34" charset="0"/>
                        </a:defRPr>
                      </a:pPr>
                      <a:r>
                        <a:t>2022年9月</a:t>
                      </a:r>
                    </a:p>
                  </a:txBody>
                  <a:tcPr marL="0" marR="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待定</a:t>
                      </a:r>
                    </a:p>
                  </a:txBody>
                  <a:tcPr marL="0" marT="0" marB="0" anchor="b">
                    <a:lnL>
                      <a:noFill/>
                    </a:lnL>
                    <a:lnR>
                      <a:noFill/>
                    </a:lnR>
                    <a:lnT>
                      <a:noFill/>
                    </a:lnT>
                    <a:lnB>
                      <a:noFill/>
                    </a:lnB>
                  </a:tcPr>
                </a:tc>
                <a:tc>
                  <a:txBody>
                    <a:bodyPr/>
                    <a:lstStyle/>
                    <a:p>
                      <a:pPr algn="r" fontAlgn="b">
                        <a:defRPr sz="1100">
                          <a:solidFill>
                            <a:srgbClr val="000000"/>
                          </a:solidFill>
                          <a:effectLst/>
                          <a:latin typeface="Calibri" panose="020F0502020204030204" pitchFamily="34" charset="0"/>
                        </a:defRPr>
                      </a:pPr>
                      <a:r>
                        <a:t>维护</a:t>
                      </a:r>
                    </a:p>
                  </a:txBody>
                  <a:tcPr marL="0" marT="0" marB="0" anchor="b">
                    <a:lnL>
                      <a:noFill/>
                    </a:lnL>
                    <a:lnR>
                      <a:noFill/>
                    </a:lnR>
                    <a:lnT>
                      <a:noFill/>
                    </a:lnT>
                    <a:lnB>
                      <a:noFill/>
                    </a:lnB>
                  </a:tcPr>
                </a:tc>
                <a:extLst>
                  <a:ext uri="{0D108BD9-81ED-4DB2-BD59-A6C34878D82A}">
                    <a16:rowId xmlns:a16="http://schemas.microsoft.com/office/drawing/2014/main" val="598324163"/>
                  </a:ext>
                </a:extLst>
              </a:tr>
              <a:tr h="228600">
                <a:tc>
                  <a:txBody>
                    <a:bodyPr/>
                    <a:lstStyle/>
                    <a:p>
                      <a:pPr algn="l" fontAlgn="b">
                        <a:defRPr sz="900" b="1">
                          <a:solidFill>
                            <a:schemeClr val="bg1"/>
                          </a:solidFill>
                          <a:effectLst/>
                          <a:latin typeface="Calibri" panose="020F0502020204030204" pitchFamily="34" charset="0"/>
                          <a:cs typeface="Calibri" panose="020F0502020204030204" pitchFamily="34" charset="0"/>
                        </a:defRPr>
                      </a:pPr>
                      <a:r>
                        <a:t>总供应中断量</a:t>
                      </a:r>
                    </a:p>
                  </a:txBody>
                  <a:tcPr marR="1183" marT="1183" marB="0" anchor="ctr">
                    <a:lnL>
                      <a:noFill/>
                    </a:lnL>
                    <a:lnR>
                      <a:noFill/>
                    </a:lnR>
                    <a:lnT>
                      <a:noFill/>
                    </a:lnT>
                    <a:lnB>
                      <a:noFill/>
                    </a:lnB>
                    <a:solidFill>
                      <a:srgbClr val="00355F"/>
                    </a:solidFill>
                  </a:tcPr>
                </a:tc>
                <a:tc>
                  <a:txBody>
                    <a:bodyPr/>
                    <a:lstStyle/>
                    <a:p>
                      <a:pPr algn="l" fontAlgn="b">
                        <a:defRPr sz="900" b="1">
                          <a:solidFill>
                            <a:schemeClr val="bg1"/>
                          </a:solidFill>
                          <a:effectLst/>
                          <a:latin typeface="Calibri" panose="020F0502020204030204" pitchFamily="34" charset="0"/>
                        </a:defRPr>
                      </a:pPr>
                      <a:r>
                        <a:t>50.5</a:t>
                      </a:r>
                    </a:p>
                  </a:txBody>
                  <a:tcPr marL="0" marR="0" marT="0" marB="0" anchor="ctr">
                    <a:lnL>
                      <a:noFill/>
                    </a:lnL>
                    <a:lnR>
                      <a:noFill/>
                    </a:lnR>
                    <a:lnT>
                      <a:noFill/>
                    </a:lnT>
                    <a:lnB>
                      <a:noFill/>
                    </a:lnB>
                    <a:solidFill>
                      <a:srgbClr val="00355F"/>
                    </a:solidFill>
                  </a:tcPr>
                </a:tc>
                <a:tc>
                  <a:txBody>
                    <a:bodyPr/>
                    <a:lstStyle/>
                    <a:p>
                      <a:pPr algn="l" fontAlgn="b"/>
                      <a:endParaRPr sz="900" b="1" i="0" u="none" strike="noStrike">
                        <a:solidFill>
                          <a:schemeClr val="bg1"/>
                        </a:solidFill>
                        <a:effectLst/>
                        <a:latin typeface="Calibri" panose="020F0502020204030204" pitchFamily="34" charset="0"/>
                      </a:endParaRPr>
                    </a:p>
                  </a:txBody>
                  <a:tcPr marL="0" marR="0" marT="0" marB="0" anchor="ctr">
                    <a:lnL>
                      <a:noFill/>
                    </a:lnL>
                    <a:lnR>
                      <a:noFill/>
                    </a:lnR>
                    <a:lnT>
                      <a:noFill/>
                    </a:lnT>
                    <a:lnB>
                      <a:noFill/>
                    </a:lnB>
                    <a:solidFill>
                      <a:srgbClr val="00355F"/>
                    </a:solidFill>
                  </a:tcPr>
                </a:tc>
                <a:tc>
                  <a:txBody>
                    <a:bodyPr/>
                    <a:lstStyle/>
                    <a:p>
                      <a:pPr algn="r" fontAlgn="b"/>
                      <a:endParaRPr sz="900" b="1" i="0" u="none" strike="noStrike">
                        <a:solidFill>
                          <a:schemeClr val="bg1"/>
                        </a:solidFill>
                        <a:effectLst/>
                        <a:latin typeface="Calibri" panose="020F0502020204030204" pitchFamily="34" charset="0"/>
                      </a:endParaRPr>
                    </a:p>
                  </a:txBody>
                  <a:tcPr marL="0" marT="0" marB="0" anchor="ctr">
                    <a:lnL>
                      <a:noFill/>
                    </a:lnL>
                    <a:lnR>
                      <a:noFill/>
                    </a:lnR>
                    <a:lnT>
                      <a:noFill/>
                    </a:lnT>
                    <a:lnB>
                      <a:noFill/>
                    </a:lnB>
                    <a:solidFill>
                      <a:srgbClr val="00355F"/>
                    </a:solidFill>
                  </a:tcPr>
                </a:tc>
                <a:tc>
                  <a:txBody>
                    <a:bodyPr/>
                    <a:lstStyle/>
                    <a:p>
                      <a:pPr algn="r" fontAlgn="b"/>
                      <a:endParaRPr sz="900" b="1" i="0" u="none" strike="noStrike">
                        <a:solidFill>
                          <a:schemeClr val="bg1"/>
                        </a:solidFill>
                        <a:effectLst/>
                        <a:latin typeface="Calibri" panose="020F0502020204030204" pitchFamily="34" charset="0"/>
                      </a:endParaRPr>
                    </a:p>
                  </a:txBody>
                  <a:tcPr marL="0" marT="0" marB="0" anchor="ctr">
                    <a:lnL>
                      <a:noFill/>
                    </a:lnL>
                    <a:lnR>
                      <a:noFill/>
                    </a:lnR>
                    <a:lnT>
                      <a:noFill/>
                    </a:lnT>
                    <a:lnB>
                      <a:noFill/>
                    </a:lnB>
                    <a:solidFill>
                      <a:srgbClr val="00355F"/>
                    </a:solidFill>
                  </a:tcPr>
                </a:tc>
                <a:extLst>
                  <a:ext uri="{0D108BD9-81ED-4DB2-BD59-A6C34878D82A}">
                    <a16:rowId xmlns:a16="http://schemas.microsoft.com/office/drawing/2014/main" val="1222516386"/>
                  </a:ext>
                </a:extLst>
              </a:tr>
            </a:tbl>
          </a:graphicData>
        </a:graphic>
      </p:graphicFrame>
      <p:sp>
        <p:nvSpPr>
          <p:cNvPr id="11" name="Content Placeholder 2">
            <a:extLst>
              <a:ext uri="{FF2B5EF4-FFF2-40B4-BE49-F238E27FC236}">
                <a16:creationId xmlns:a16="http://schemas.microsoft.com/office/drawing/2014/main" id="{C047BD59-5B6F-32EB-5E4C-DBDF5C341B80}"/>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尽管预计2022年将有约1000亿立方米新增液化天然气供应进入市场，但值得注意的是，如果没有异常数量的对关键液化终端的特殊中断，新增供应量本会更高，其中最突出的是2022年夏季美国Freeport液化天然气终端中断，导致150亿立方米的出口能力下线。</a:t>
            </a:r>
          </a:p>
          <a:p>
            <a:r>
              <a:t>所有这些特殊中断都在解决过程中，产能已完全恢复。一旦这些备用产能投入使用，全球液化天然气供应将进一步增加，从而进一步缓解暂时的市场紧张。</a:t>
            </a:r>
          </a:p>
        </p:txBody>
      </p:sp>
      <p:sp>
        <p:nvSpPr>
          <p:cNvPr id="13" name="TextBox 1">
            <a:extLst>
              <a:ext uri="{FF2B5EF4-FFF2-40B4-BE49-F238E27FC236}">
                <a16:creationId xmlns:a16="http://schemas.microsoft.com/office/drawing/2014/main" id="{2EE5A901-068D-9490-9033-30CE0141B19C}"/>
              </a:ext>
            </a:extLst>
          </p:cNvPr>
          <p:cNvSpPr txBox="1"/>
          <p:nvPr/>
        </p:nvSpPr>
        <p:spPr>
          <a:xfrm>
            <a:off x="4252873" y="4601745"/>
            <a:ext cx="3564182" cy="27699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EEB500"/>
                </a:solidFill>
                <a:latin typeface="Georgia" panose="02040502050405020303" pitchFamily="18" charset="0"/>
              </a:defRPr>
            </a:pPr>
            <a:r>
              <a:t>相当于700亿立方米的备用产能</a:t>
            </a:r>
          </a:p>
        </p:txBody>
      </p:sp>
      <p:sp>
        <p:nvSpPr>
          <p:cNvPr id="16" name="Rectangle: Rounded Corners 18">
            <a:extLst>
              <a:ext uri="{FF2B5EF4-FFF2-40B4-BE49-F238E27FC236}">
                <a16:creationId xmlns:a16="http://schemas.microsoft.com/office/drawing/2014/main" id="{34AE89B9-0B12-9BAE-36E3-B5A09D63AB2E}"/>
              </a:ext>
            </a:extLst>
          </p:cNvPr>
          <p:cNvSpPr/>
          <p:nvPr/>
        </p:nvSpPr>
        <p:spPr>
          <a:xfrm rot="16200000">
            <a:off x="7557736" y="186268"/>
            <a:ext cx="230298" cy="7904481"/>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p>
        </p:txBody>
      </p:sp>
      <p:sp>
        <p:nvSpPr>
          <p:cNvPr id="18" name="Content Placeholder 3">
            <a:extLst>
              <a:ext uri="{FF2B5EF4-FFF2-40B4-BE49-F238E27FC236}">
                <a16:creationId xmlns:a16="http://schemas.microsoft.com/office/drawing/2014/main" id="{250E9954-CD25-3FE4-0B9B-3E8FCFB67C65}"/>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
        <p:nvSpPr>
          <p:cNvPr id="19" name="TextBox 1">
            <a:extLst>
              <a:ext uri="{FF2B5EF4-FFF2-40B4-BE49-F238E27FC236}">
                <a16:creationId xmlns:a16="http://schemas.microsoft.com/office/drawing/2014/main" id="{08575C41-24A2-AD34-1560-E7C72E6BFED5}"/>
              </a:ext>
            </a:extLst>
          </p:cNvPr>
          <p:cNvSpPr txBox="1"/>
          <p:nvPr/>
        </p:nvSpPr>
        <p:spPr>
          <a:xfrm>
            <a:off x="8213344" y="4601746"/>
            <a:ext cx="3564182" cy="1015663"/>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EEB500"/>
                </a:solidFill>
                <a:latin typeface="Georgia" panose="02040502050405020303" pitchFamily="18" charset="0"/>
              </a:defRPr>
            </a:pPr>
            <a:r>
              <a:t>如果没有Freeport爆炸等一次性特殊中断，2022年的全球液化天然气供应本会更多——所有这些都将很快解决，产能将完全恢复</a:t>
            </a:r>
          </a:p>
        </p:txBody>
      </p:sp>
    </p:spTree>
    <p:extLst>
      <p:ext uri="{BB962C8B-B14F-4D97-AF65-F5344CB8AC3E}">
        <p14:creationId xmlns:p14="http://schemas.microsoft.com/office/powerpoint/2010/main" val="356361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DB945E-ECC0-8A65-4C01-513C16F72263}"/>
              </a:ext>
            </a:extLst>
          </p:cNvPr>
          <p:cNvSpPr>
            <a:spLocks noGrp="1"/>
          </p:cNvSpPr>
          <p:nvPr>
            <p:ph type="title"/>
          </p:nvPr>
        </p:nvSpPr>
        <p:spPr/>
        <p:txBody>
          <a:bodyPr/>
          <a:lstStyle/>
          <a:p>
            <a:r>
              <a:t>欧洲天然气“危机”——目录</a:t>
            </a:r>
          </a:p>
        </p:txBody>
      </p:sp>
      <p:sp>
        <p:nvSpPr>
          <p:cNvPr id="15" name="Slide Number Placeholder 14">
            <a:extLst>
              <a:ext uri="{FF2B5EF4-FFF2-40B4-BE49-F238E27FC236}">
                <a16:creationId xmlns:a16="http://schemas.microsoft.com/office/drawing/2014/main" id="{B7ACBA9E-30BD-05FF-38EF-E4DD704897DC}"/>
              </a:ext>
            </a:extLst>
          </p:cNvPr>
          <p:cNvSpPr>
            <a:spLocks noGrp="1"/>
          </p:cNvSpPr>
          <p:nvPr>
            <p:ph type="sldNum" sz="quarter" idx="10"/>
          </p:nvPr>
        </p:nvSpPr>
        <p:spPr/>
        <p:txBody>
          <a:bodyPr/>
          <a:lstStyle/>
          <a:p>
            <a:fld id="{0CBF6629-EB3D-534B-9A06-60C368E35DAE}" type="slidenum">
              <a:rPr lang="en-US" smtClean="0"/>
              <a:t>21</a:t>
            </a:fld>
          </a:p>
        </p:txBody>
      </p:sp>
      <p:graphicFrame>
        <p:nvGraphicFramePr>
          <p:cNvPr id="4" name="Table 3">
            <a:extLst>
              <a:ext uri="{FF2B5EF4-FFF2-40B4-BE49-F238E27FC236}">
                <a16:creationId xmlns:a16="http://schemas.microsoft.com/office/drawing/2014/main" id="{3762F98F-E861-6237-CFC9-50D2DFE0833A}"/>
              </a:ext>
            </a:extLst>
          </p:cNvPr>
          <p:cNvGraphicFramePr>
            <a:graphicFrameLocks noGrp="1"/>
          </p:cNvGraphicFramePr>
          <p:nvPr>
            <p:extLst>
              <p:ext uri="{D42A27DB-BD31-4B8C-83A1-F6EECF244321}">
                <p14:modId xmlns:p14="http://schemas.microsoft.com/office/powerpoint/2010/main" val="878724143"/>
              </p:ext>
            </p:extLst>
          </p:nvPr>
        </p:nvGraphicFramePr>
        <p:xfrm>
          <a:off x="1059914" y="1920240"/>
          <a:ext cx="9557286" cy="2946401"/>
        </p:xfrm>
        <a:graphic>
          <a:graphicData uri="http://schemas.openxmlformats.org/drawingml/2006/table">
            <a:tbl>
              <a:tblPr firstRow="1" bandRow="1">
                <a:tableStyleId>{5C22544A-7EE6-4342-B048-85BDC9FD1C3A}</a:tableStyleId>
              </a:tblPr>
              <a:tblGrid>
                <a:gridCol w="813314">
                  <a:extLst>
                    <a:ext uri="{9D8B030D-6E8A-4147-A177-3AD203B41FA5}">
                      <a16:colId xmlns:a16="http://schemas.microsoft.com/office/drawing/2014/main" val="4107979806"/>
                    </a:ext>
                  </a:extLst>
                </a:gridCol>
                <a:gridCol w="8743972">
                  <a:extLst>
                    <a:ext uri="{9D8B030D-6E8A-4147-A177-3AD203B41FA5}">
                      <a16:colId xmlns:a16="http://schemas.microsoft.com/office/drawing/2014/main" val="878906995"/>
                    </a:ext>
                  </a:extLst>
                </a:gridCol>
              </a:tblGrid>
              <a:tr h="908756">
                <a:tc>
                  <a:txBody>
                    <a:bodyPr/>
                    <a:lstStyle/>
                    <a:p>
                      <a:pPr algn="ctr">
                        <a:defRPr i="1">
                          <a:solidFill>
                            <a:srgbClr val="AFD5F1"/>
                          </a:solidFill>
                          <a:latin typeface="Avenir Next Heavy" panose="020B0903020202020204" pitchFamily="34" charset="0"/>
                        </a:defRPr>
                      </a:pPr>
                      <a: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全球天然气和液化天然气替代供应可取代俄罗斯天然气</a:t>
                      </a:r>
                      <a:endParaRPr sz="1800" b="0" i="0">
                        <a:solidFill>
                          <a:schemeClr val="tx1"/>
                        </a:solidFill>
                        <a:latin typeface="Avenir Next Demi Bold" panose="020B0503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2230223"/>
                  </a:ext>
                </a:extLst>
              </a:tr>
              <a:tr h="1128889">
                <a:tc>
                  <a:txBody>
                    <a:bodyPr/>
                    <a:lstStyle/>
                    <a:p>
                      <a:pPr algn="ctr">
                        <a:defRPr i="1">
                          <a:solidFill>
                            <a:srgbClr val="AFD5F1"/>
                          </a:solidFill>
                          <a:latin typeface="Avenir Next Heavy" panose="020B0903020202020204" pitchFamily="34" charset="0"/>
                        </a:defRPr>
                      </a:pPr>
                      <a: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欧洲脱离俄罗斯天然气对欧洲经济的影响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extLst>
                  <a:ext uri="{0D108BD9-81ED-4DB2-BD59-A6C34878D82A}">
                    <a16:rowId xmlns:a16="http://schemas.microsoft.com/office/drawing/2014/main" val="1606141343"/>
                  </a:ext>
                </a:extLst>
              </a:tr>
              <a:tr h="908756">
                <a:tc>
                  <a:txBody>
                    <a:bodyPr/>
                    <a:lstStyle/>
                    <a:p>
                      <a:pPr algn="ctr">
                        <a:defRPr i="1">
                          <a:solidFill>
                            <a:srgbClr val="AFD5F1"/>
                          </a:solidFill>
                          <a:latin typeface="Avenir Next Heavy" panose="020B0903020202020204" pitchFamily="34" charset="0"/>
                        </a:defRPr>
                      </a:pPr>
                      <a: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欧洲脱离俄罗斯天然气对俄罗斯经济的影响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5789"/>
                  </a:ext>
                </a:extLst>
              </a:tr>
            </a:tbl>
          </a:graphicData>
        </a:graphic>
      </p:graphicFrame>
    </p:spTree>
    <p:extLst>
      <p:ext uri="{BB962C8B-B14F-4D97-AF65-F5344CB8AC3E}">
        <p14:creationId xmlns:p14="http://schemas.microsoft.com/office/powerpoint/2010/main" val="927227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22</a:t>
            </a:fld>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t>毫无疑问，欧洲企业和消费者正承受着天然气价格上涨带来的痛苦。欧洲各国政府已经宣布了大规模的财政补贴和转移支付，以缓解各收入阶层消费者面临的经济压力，显然政府正在优先帮助消费者。</a:t>
            </a:r>
          </a:p>
          <a:p>
            <a:r>
              <a:t>替代俄罗斯天然气对欧洲企业的影响尚不完全清楚，欧洲各国政府在这方面的积极政策较少。但关于需要大规模工业需求破坏的猜测是没有根据的，我们将在后续幻灯片中展示。欧洲企业占欧盟天然气总需求的30%；发电占28%，而住宅和商业建筑的供暖占剩余的42%。</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欧洲经济影响</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2051384"/>
            <a:ext cx="6583680" cy="420624"/>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欧盟27国+英国按部门划分的天然气需求</a:t>
            </a:r>
            <a:endParaRPr sz="900" b="1">
              <a:solidFill>
                <a:srgbClr val="000000"/>
              </a:solidFill>
              <a:latin typeface="Georgia" panose="02040502050405020303" pitchFamily="18" charset="0"/>
              <a:ea typeface="Source Sans Pro SemiBold" panose="020B0603030403020204" pitchFamily="34" charset="0"/>
            </a:endParaRPr>
          </a:p>
          <a:p>
            <a:pPr lvl="0">
              <a:defRPr sz="900">
                <a:solidFill>
                  <a:srgbClr val="000000"/>
                </a:solidFill>
                <a:latin typeface="Georgia" panose="02040502050405020303" pitchFamily="18" charset="0"/>
                <a:ea typeface="Source Sans Pro SemiBold" panose="020B0603030403020204" pitchFamily="34" charset="0"/>
              </a:defRPr>
            </a:pPr>
            <a:r>
              <a:t>（%，截至2020年）</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即使价格更高，也不会刺激大规模工业需求破坏</a:t>
            </a:r>
          </a:p>
        </p:txBody>
      </p:sp>
      <p:sp>
        <p:nvSpPr>
          <p:cNvPr id="11" name="TextBox 1">
            <a:extLst>
              <a:ext uri="{FF2B5EF4-FFF2-40B4-BE49-F238E27FC236}">
                <a16:creationId xmlns:a16="http://schemas.microsoft.com/office/drawing/2014/main" id="{D5076A97-B358-A834-F2C0-3F14EC00B081}"/>
              </a:ext>
            </a:extLst>
          </p:cNvPr>
          <p:cNvSpPr txBox="1"/>
          <p:nvPr/>
        </p:nvSpPr>
        <p:spPr>
          <a:xfrm>
            <a:off x="7950200" y="2051384"/>
            <a:ext cx="2677160" cy="830997"/>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EEB500"/>
                </a:solidFill>
                <a:latin typeface="Georgia" panose="02040502050405020303" pitchFamily="18" charset="0"/>
              </a:defRPr>
            </a:pPr>
            <a:r>
              <a:t>欧洲天然气需求来自三大主要群体——工业、发电和建筑供暖</a:t>
            </a:r>
          </a:p>
        </p:txBody>
      </p:sp>
      <p:sp>
        <p:nvSpPr>
          <p:cNvPr id="12" name="Content Placeholder 3">
            <a:extLst>
              <a:ext uri="{FF2B5EF4-FFF2-40B4-BE49-F238E27FC236}">
                <a16:creationId xmlns:a16="http://schemas.microsoft.com/office/drawing/2014/main" id="{0ECA0BF4-180A-8A39-B4CD-2903121319F3}"/>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pic>
        <p:nvPicPr>
          <p:cNvPr id="4" name="图片 3">
            <a:extLst>
              <a:ext uri="{FF2B5EF4-FFF2-40B4-BE49-F238E27FC236}">
                <a16:creationId xmlns:a16="http://schemas.microsoft.com/office/drawing/2014/main" id="{F9226E67-4AED-F09C-5645-D13B84D07AA1}"/>
              </a:ext>
            </a:extLst>
          </p:cNvPr>
          <p:cNvPicPr>
            <a:picLocks noChangeAspect="1"/>
          </p:cNvPicPr>
          <p:nvPr/>
        </p:nvPicPr>
        <p:blipFill>
          <a:blip r:embed="rId2"/>
          <a:stretch>
            <a:fillRect/>
          </a:stretch>
        </p:blipFill>
        <p:spPr>
          <a:xfrm>
            <a:off x="3819144" y="2834640"/>
            <a:ext cx="7519416" cy="3712464"/>
          </a:xfrm>
          <a:prstGeom prst="rect">
            <a:avLst/>
          </a:prstGeom>
          <a:noFill/>
        </p:spPr>
      </p:pic>
      <p:sp>
        <p:nvSpPr>
          <p:cNvPr id="6" name="矩形 5">
            <a:extLst>
              <a:ext uri="{FF2B5EF4-FFF2-40B4-BE49-F238E27FC236}">
                <a16:creationId xmlns:a16="http://schemas.microsoft.com/office/drawing/2014/main" id="{25681A9E-147F-3D1D-9DA7-761F7CE230B7}"/>
              </a:ext>
            </a:extLst>
          </p:cNvPr>
          <p:cNvSpPr/>
          <p:nvPr/>
        </p:nvSpPr>
        <p:spPr>
          <a:xfrm>
            <a:off x="4648200" y="3864864"/>
            <a:ext cx="1280160" cy="402336"/>
          </a:xfrm>
          <a:prstGeom prst="rect">
            <a:avLst/>
          </a:prstGeom>
          <a:noFill/>
        </p:spPr>
        <p:txBody>
          <a:bodyPr lIns="0" tIns="0" rIns="0" bIns="0">
            <a:noAutofit/>
          </a:bodyPr>
          <a:lstStyle/>
          <a:p>
            <a:pPr indent="0" algn="ctr">
              <a:defRPr sz="1300">
                <a:solidFill>
                  <a:srgbClr val="251E26"/>
                </a:solidFill>
                <a:latin typeface="Arial"/>
              </a:defRPr>
            </a:pPr>
            <a:r>
              <a:t>工业及其他 30%</a:t>
            </a:r>
          </a:p>
        </p:txBody>
      </p:sp>
      <p:sp>
        <p:nvSpPr>
          <p:cNvPr id="8" name="矩形 7">
            <a:extLst>
              <a:ext uri="{FF2B5EF4-FFF2-40B4-BE49-F238E27FC236}">
                <a16:creationId xmlns:a16="http://schemas.microsoft.com/office/drawing/2014/main" id="{1CFAD349-A4CC-8600-2769-BB3745D5657A}"/>
              </a:ext>
            </a:extLst>
          </p:cNvPr>
          <p:cNvSpPr/>
          <p:nvPr/>
        </p:nvSpPr>
        <p:spPr>
          <a:xfrm>
            <a:off x="6501384" y="4044696"/>
            <a:ext cx="487680" cy="435864"/>
          </a:xfrm>
          <a:prstGeom prst="rect">
            <a:avLst/>
          </a:prstGeom>
          <a:noFill/>
        </p:spPr>
        <p:txBody>
          <a:bodyPr lIns="0" tIns="0" rIns="0" bIns="0">
            <a:noAutofit/>
          </a:bodyPr>
          <a:lstStyle/>
          <a:p>
            <a:pPr indent="0" algn="ctr">
              <a:lnSpc>
                <a:spcPct val="106000"/>
              </a:lnSpc>
              <a:defRPr sz="1300">
                <a:solidFill>
                  <a:srgbClr val="181817"/>
                </a:solidFill>
                <a:latin typeface="Arial"/>
              </a:defRPr>
            </a:pPr>
            <a:r>
              <a:t>其他 42%</a:t>
            </a:r>
          </a:p>
        </p:txBody>
      </p:sp>
      <p:sp>
        <p:nvSpPr>
          <p:cNvPr id="13" name="矩形 12">
            <a:extLst>
              <a:ext uri="{FF2B5EF4-FFF2-40B4-BE49-F238E27FC236}">
                <a16:creationId xmlns:a16="http://schemas.microsoft.com/office/drawing/2014/main" id="{B709FD3E-48F6-0798-8656-E38474402651}"/>
              </a:ext>
            </a:extLst>
          </p:cNvPr>
          <p:cNvSpPr/>
          <p:nvPr/>
        </p:nvSpPr>
        <p:spPr>
          <a:xfrm>
            <a:off x="4687824" y="4663440"/>
            <a:ext cx="1356360" cy="411480"/>
          </a:xfrm>
          <a:prstGeom prst="rect">
            <a:avLst/>
          </a:prstGeom>
          <a:noFill/>
        </p:spPr>
        <p:txBody>
          <a:bodyPr lIns="0" tIns="0" rIns="0" bIns="0">
            <a:noAutofit/>
          </a:bodyPr>
          <a:lstStyle/>
          <a:p>
            <a:pPr indent="0">
              <a:defRPr sz="1300">
                <a:solidFill>
                  <a:schemeClr val="bg1"/>
                </a:solidFill>
                <a:latin typeface="Arial"/>
              </a:defRPr>
            </a:pPr>
            <a:r>
              <a:t>发电</a:t>
            </a:r>
          </a:p>
          <a:p>
            <a:pPr indent="0">
              <a:defRPr sz="1300">
                <a:solidFill>
                  <a:schemeClr val="bg1"/>
                </a:solidFill>
                <a:latin typeface="Arial"/>
              </a:defRPr>
            </a:pPr>
            <a:r>
              <a:t>28%</a:t>
            </a:r>
          </a:p>
        </p:txBody>
      </p:sp>
      <p:sp>
        <p:nvSpPr>
          <p:cNvPr id="14" name="矩形 13">
            <a:extLst>
              <a:ext uri="{FF2B5EF4-FFF2-40B4-BE49-F238E27FC236}">
                <a16:creationId xmlns:a16="http://schemas.microsoft.com/office/drawing/2014/main" id="{F24DDBC1-C16A-186A-7B00-D9AAE205CE9D}"/>
              </a:ext>
            </a:extLst>
          </p:cNvPr>
          <p:cNvSpPr/>
          <p:nvPr/>
        </p:nvSpPr>
        <p:spPr>
          <a:xfrm>
            <a:off x="9076944" y="3566160"/>
            <a:ext cx="914400" cy="381000"/>
          </a:xfrm>
          <a:prstGeom prst="rect">
            <a:avLst/>
          </a:prstGeom>
          <a:noFill/>
        </p:spPr>
        <p:txBody>
          <a:bodyPr lIns="0" tIns="0" rIns="0" bIns="0">
            <a:noAutofit/>
          </a:bodyPr>
          <a:lstStyle/>
          <a:p>
            <a:pPr indent="0" algn="ctr">
              <a:lnSpc>
                <a:spcPct val="106000"/>
              </a:lnSpc>
              <a:defRPr sz="1300">
                <a:solidFill>
                  <a:srgbClr val="181817"/>
                </a:solidFill>
                <a:latin typeface="Arial"/>
              </a:defRPr>
            </a:pPr>
            <a:r>
              <a:t>住宅 31%</a:t>
            </a:r>
          </a:p>
        </p:txBody>
      </p:sp>
      <p:sp>
        <p:nvSpPr>
          <p:cNvPr id="15" name="矩形 14">
            <a:extLst>
              <a:ext uri="{FF2B5EF4-FFF2-40B4-BE49-F238E27FC236}">
                <a16:creationId xmlns:a16="http://schemas.microsoft.com/office/drawing/2014/main" id="{A49EF564-BE1E-988D-BCA6-B71C9D5C20AE}"/>
              </a:ext>
            </a:extLst>
          </p:cNvPr>
          <p:cNvSpPr/>
          <p:nvPr/>
        </p:nvSpPr>
        <p:spPr>
          <a:xfrm>
            <a:off x="10021824" y="4453128"/>
            <a:ext cx="1030224" cy="408432"/>
          </a:xfrm>
          <a:prstGeom prst="rect">
            <a:avLst/>
          </a:prstGeom>
          <a:noFill/>
        </p:spPr>
        <p:txBody>
          <a:bodyPr lIns="0" tIns="0" rIns="0" bIns="0">
            <a:noAutofit/>
          </a:bodyPr>
          <a:lstStyle/>
          <a:p>
            <a:pPr indent="0" algn="ctr">
              <a:defRPr sz="1300">
                <a:solidFill>
                  <a:srgbClr val="000000"/>
                </a:solidFill>
                <a:latin typeface="Arial"/>
              </a:defRPr>
            </a:pPr>
            <a:r>
              <a:t>商业 11%</a:t>
            </a:r>
          </a:p>
        </p:txBody>
      </p:sp>
      <p:sp>
        <p:nvSpPr>
          <p:cNvPr id="16" name="矩形 15">
            <a:extLst>
              <a:ext uri="{FF2B5EF4-FFF2-40B4-BE49-F238E27FC236}">
                <a16:creationId xmlns:a16="http://schemas.microsoft.com/office/drawing/2014/main" id="{073E2314-84F6-1A9E-240E-BD89A1EB8A9E}"/>
              </a:ext>
            </a:extLst>
          </p:cNvPr>
          <p:cNvSpPr/>
          <p:nvPr/>
        </p:nvSpPr>
        <p:spPr>
          <a:xfrm>
            <a:off x="4800600" y="6141720"/>
            <a:ext cx="1417320" cy="213360"/>
          </a:xfrm>
          <a:prstGeom prst="rect">
            <a:avLst/>
          </a:prstGeom>
          <a:noFill/>
        </p:spPr>
        <p:txBody>
          <a:bodyPr wrap="none" lIns="0" tIns="0" rIns="0" bIns="0">
            <a:noAutofit/>
          </a:bodyPr>
          <a:lstStyle/>
          <a:p>
            <a:pPr indent="0">
              <a:defRPr sz="1300">
                <a:solidFill>
                  <a:srgbClr val="251E26"/>
                </a:solidFill>
                <a:latin typeface="Arial"/>
              </a:defRPr>
            </a:pPr>
            <a:r>
              <a:t>发电</a:t>
            </a:r>
          </a:p>
        </p:txBody>
      </p:sp>
      <p:sp>
        <p:nvSpPr>
          <p:cNvPr id="17" name="矩形 16">
            <a:extLst>
              <a:ext uri="{FF2B5EF4-FFF2-40B4-BE49-F238E27FC236}">
                <a16:creationId xmlns:a16="http://schemas.microsoft.com/office/drawing/2014/main" id="{7C4EB4F2-0EDA-0488-2622-3D5003898292}"/>
              </a:ext>
            </a:extLst>
          </p:cNvPr>
          <p:cNvSpPr/>
          <p:nvPr/>
        </p:nvSpPr>
        <p:spPr>
          <a:xfrm>
            <a:off x="6522720" y="6126480"/>
            <a:ext cx="1304544" cy="228600"/>
          </a:xfrm>
          <a:prstGeom prst="rect">
            <a:avLst/>
          </a:prstGeom>
          <a:noFill/>
        </p:spPr>
        <p:txBody>
          <a:bodyPr wrap="none" lIns="0" tIns="0" rIns="0" bIns="0">
            <a:noAutofit/>
          </a:bodyPr>
          <a:lstStyle/>
          <a:p>
            <a:pPr indent="0">
              <a:defRPr sz="1300">
                <a:solidFill>
                  <a:srgbClr val="251E26"/>
                </a:solidFill>
                <a:latin typeface="Arial"/>
              </a:defRPr>
            </a:pPr>
            <a:r>
              <a:t>工业及其他</a:t>
            </a:r>
          </a:p>
        </p:txBody>
      </p:sp>
      <p:sp>
        <p:nvSpPr>
          <p:cNvPr id="18" name="矩形 17">
            <a:extLst>
              <a:ext uri="{FF2B5EF4-FFF2-40B4-BE49-F238E27FC236}">
                <a16:creationId xmlns:a16="http://schemas.microsoft.com/office/drawing/2014/main" id="{745182C0-E37B-5C92-9550-95E7695374EE}"/>
              </a:ext>
            </a:extLst>
          </p:cNvPr>
          <p:cNvSpPr/>
          <p:nvPr/>
        </p:nvSpPr>
        <p:spPr>
          <a:xfrm>
            <a:off x="8488680" y="6126480"/>
            <a:ext cx="902208" cy="207264"/>
          </a:xfrm>
          <a:prstGeom prst="rect">
            <a:avLst/>
          </a:prstGeom>
          <a:noFill/>
        </p:spPr>
        <p:txBody>
          <a:bodyPr wrap="none" lIns="0" tIns="0" rIns="0" bIns="0">
            <a:noAutofit/>
          </a:bodyPr>
          <a:lstStyle/>
          <a:p>
            <a:pPr indent="0" algn="r">
              <a:defRPr sz="1300">
                <a:solidFill>
                  <a:srgbClr val="352A3A"/>
                </a:solidFill>
                <a:latin typeface="Arial"/>
              </a:defRPr>
            </a:pPr>
            <a:r>
              <a:t>住宅</a:t>
            </a:r>
          </a:p>
        </p:txBody>
      </p:sp>
      <p:sp>
        <p:nvSpPr>
          <p:cNvPr id="19" name="矩形 18">
            <a:extLst>
              <a:ext uri="{FF2B5EF4-FFF2-40B4-BE49-F238E27FC236}">
                <a16:creationId xmlns:a16="http://schemas.microsoft.com/office/drawing/2014/main" id="{41D884EA-5839-EE04-0360-71BA24F312EC}"/>
              </a:ext>
            </a:extLst>
          </p:cNvPr>
          <p:cNvSpPr/>
          <p:nvPr/>
        </p:nvSpPr>
        <p:spPr>
          <a:xfrm>
            <a:off x="9707880" y="6126480"/>
            <a:ext cx="975360" cy="222504"/>
          </a:xfrm>
          <a:prstGeom prst="rect">
            <a:avLst/>
          </a:prstGeom>
          <a:noFill/>
        </p:spPr>
        <p:txBody>
          <a:bodyPr wrap="none" lIns="0" tIns="0" rIns="0" bIns="0">
            <a:noAutofit/>
          </a:bodyPr>
          <a:lstStyle/>
          <a:p>
            <a:pPr indent="0" algn="r">
              <a:defRPr sz="1300">
                <a:solidFill>
                  <a:srgbClr val="251E26"/>
                </a:solidFill>
                <a:latin typeface="Arial"/>
              </a:defRPr>
            </a:pPr>
            <a:r>
              <a:t>商业</a:t>
            </a:r>
          </a:p>
        </p:txBody>
      </p:sp>
    </p:spTree>
    <p:extLst>
      <p:ext uri="{BB962C8B-B14F-4D97-AF65-F5344CB8AC3E}">
        <p14:creationId xmlns:p14="http://schemas.microsoft.com/office/powerpoint/2010/main" val="80748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23</a:t>
            </a:fld>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t>能源价格上涨对大多数欧洲工业的影响远低于普遍认知。天然气消耗最密集的行业是五个部门——金属、化工、造纸、焦炭以及精炼石油和其他矿物加工——它们占该地区天然气使用量的惊人的25%，但对欧洲总增加值的贡献却微乎其微，仅占3%。事实上，这些受影响的行业已经是欧洲利润最低的行业之一，甚至在入侵之前就已面临向工资更低、能源更便宜、环境限制更少的国家净流出的情况。随着欧洲通过数字化和技术转型以及在可再生能源领域的领导地位，努力使其经济适应21</a:t>
            </a:r>
            <a:r>
              <a:rPr baseline="30000"/>
              <a:t>世纪</a:t>
            </a:r>
            <a:r>
              <a:t>，这些行业多年来一直处于长期趋势的错误一边，它们对欧洲经济的总体贡献微乎其微。</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欧洲经济影响</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2051384"/>
            <a:ext cx="6583680" cy="420624"/>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工业天然气和电力消耗</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欧洲能源密集型产业对欧洲经济的贡献相对较小</a:t>
            </a:r>
          </a:p>
        </p:txBody>
      </p:sp>
      <p:sp>
        <p:nvSpPr>
          <p:cNvPr id="11" name="Content Placeholder 3">
            <a:extLst>
              <a:ext uri="{FF2B5EF4-FFF2-40B4-BE49-F238E27FC236}">
                <a16:creationId xmlns:a16="http://schemas.microsoft.com/office/drawing/2014/main" id="{98B6D8D8-A6A4-2CF3-A2E4-4768A7A52781}"/>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pic>
        <p:nvPicPr>
          <p:cNvPr id="32" name="图片 31">
            <a:extLst>
              <a:ext uri="{FF2B5EF4-FFF2-40B4-BE49-F238E27FC236}">
                <a16:creationId xmlns:a16="http://schemas.microsoft.com/office/drawing/2014/main" id="{7FD45B32-BF87-D1F2-FE25-F8BA9D4139CD}"/>
              </a:ext>
            </a:extLst>
          </p:cNvPr>
          <p:cNvPicPr>
            <a:picLocks noChangeAspect="1"/>
          </p:cNvPicPr>
          <p:nvPr/>
        </p:nvPicPr>
        <p:blipFill>
          <a:blip r:embed="rId2"/>
          <a:stretch>
            <a:fillRect/>
          </a:stretch>
        </p:blipFill>
        <p:spPr>
          <a:xfrm>
            <a:off x="3621024" y="2316480"/>
            <a:ext cx="8494776" cy="4130040"/>
          </a:xfrm>
          <a:prstGeom prst="rect">
            <a:avLst/>
          </a:prstGeom>
        </p:spPr>
      </p:pic>
      <p:sp>
        <p:nvSpPr>
          <p:cNvPr id="33" name="矩形 32">
            <a:extLst>
              <a:ext uri="{FF2B5EF4-FFF2-40B4-BE49-F238E27FC236}">
                <a16:creationId xmlns:a16="http://schemas.microsoft.com/office/drawing/2014/main" id="{105CFC99-8276-1295-357B-E461BFA5871B}"/>
              </a:ext>
            </a:extLst>
          </p:cNvPr>
          <p:cNvSpPr/>
          <p:nvPr/>
        </p:nvSpPr>
        <p:spPr>
          <a:xfrm>
            <a:off x="6766560" y="2478024"/>
            <a:ext cx="679704" cy="350520"/>
          </a:xfrm>
          <a:prstGeom prst="rect">
            <a:avLst/>
          </a:prstGeom>
          <a:solidFill>
            <a:srgbClr val="FFFFFF"/>
          </a:solidFill>
        </p:spPr>
        <p:txBody>
          <a:bodyPr lIns="0" tIns="0" rIns="0" bIns="0">
            <a:noAutofit/>
          </a:bodyPr>
          <a:lstStyle/>
          <a:p>
            <a:pPr indent="0" algn="ctr">
              <a:lnSpc>
                <a:spcPct val="130000"/>
              </a:lnSpc>
              <a:defRPr sz="900" b="1">
                <a:solidFill>
                  <a:srgbClr val="000000"/>
                </a:solidFill>
                <a:latin typeface="Arial"/>
              </a:defRPr>
            </a:pPr>
            <a:r>
              <a:t>工业产出占比</a:t>
            </a:r>
          </a:p>
        </p:txBody>
      </p:sp>
      <p:sp>
        <p:nvSpPr>
          <p:cNvPr id="34" name="矩形 33">
            <a:extLst>
              <a:ext uri="{FF2B5EF4-FFF2-40B4-BE49-F238E27FC236}">
                <a16:creationId xmlns:a16="http://schemas.microsoft.com/office/drawing/2014/main" id="{062DDE1C-7DE2-C088-DBDA-8534EE9B5008}"/>
              </a:ext>
            </a:extLst>
          </p:cNvPr>
          <p:cNvSpPr/>
          <p:nvPr/>
        </p:nvSpPr>
        <p:spPr>
          <a:xfrm>
            <a:off x="7537704" y="2484120"/>
            <a:ext cx="624840" cy="335280"/>
          </a:xfrm>
          <a:prstGeom prst="rect">
            <a:avLst/>
          </a:prstGeom>
          <a:solidFill>
            <a:srgbClr val="FFFFFF"/>
          </a:solidFill>
        </p:spPr>
        <p:txBody>
          <a:bodyPr lIns="0" tIns="0" rIns="0" bIns="0">
            <a:noAutofit/>
          </a:bodyPr>
          <a:lstStyle/>
          <a:p>
            <a:pPr indent="0" algn="ctr">
              <a:lnSpc>
                <a:spcPct val="128000"/>
              </a:lnSpc>
              <a:defRPr sz="900" b="1">
                <a:solidFill>
                  <a:srgbClr val="000000"/>
                </a:solidFill>
                <a:latin typeface="Arial"/>
              </a:defRPr>
            </a:pPr>
            <a:r>
              <a:t>工业GVA占比</a:t>
            </a:r>
          </a:p>
        </p:txBody>
      </p:sp>
      <p:sp>
        <p:nvSpPr>
          <p:cNvPr id="35" name="矩形 34">
            <a:extLst>
              <a:ext uri="{FF2B5EF4-FFF2-40B4-BE49-F238E27FC236}">
                <a16:creationId xmlns:a16="http://schemas.microsoft.com/office/drawing/2014/main" id="{D4AE4345-6933-43CC-D39F-63FC69B65A53}"/>
              </a:ext>
            </a:extLst>
          </p:cNvPr>
          <p:cNvSpPr/>
          <p:nvPr/>
        </p:nvSpPr>
        <p:spPr>
          <a:xfrm>
            <a:off x="8244840" y="2468880"/>
            <a:ext cx="874776" cy="350520"/>
          </a:xfrm>
          <a:prstGeom prst="rect">
            <a:avLst/>
          </a:prstGeom>
          <a:solidFill>
            <a:srgbClr val="FFFFFF"/>
          </a:solidFill>
        </p:spPr>
        <p:txBody>
          <a:bodyPr lIns="0" tIns="0" rIns="0" bIns="0">
            <a:noAutofit/>
          </a:bodyPr>
          <a:lstStyle/>
          <a:p>
            <a:pPr indent="0" algn="ctr">
              <a:lnSpc>
                <a:spcPct val="130000"/>
              </a:lnSpc>
              <a:defRPr sz="900" b="1">
                <a:solidFill>
                  <a:srgbClr val="000000"/>
                </a:solidFill>
                <a:latin typeface="Arial"/>
              </a:defRPr>
            </a:pPr>
            <a:r>
              <a:t>部门工业用电占比</a:t>
            </a:r>
          </a:p>
        </p:txBody>
      </p:sp>
      <p:sp>
        <p:nvSpPr>
          <p:cNvPr id="36" name="矩形 35">
            <a:extLst>
              <a:ext uri="{FF2B5EF4-FFF2-40B4-BE49-F238E27FC236}">
                <a16:creationId xmlns:a16="http://schemas.microsoft.com/office/drawing/2014/main" id="{824CBAC9-CC23-03A1-573B-0A850CA5AEBF}"/>
              </a:ext>
            </a:extLst>
          </p:cNvPr>
          <p:cNvSpPr/>
          <p:nvPr/>
        </p:nvSpPr>
        <p:spPr>
          <a:xfrm>
            <a:off x="9174480" y="2484120"/>
            <a:ext cx="694944" cy="304800"/>
          </a:xfrm>
          <a:prstGeom prst="rect">
            <a:avLst/>
          </a:prstGeom>
          <a:solidFill>
            <a:srgbClr val="FFFFFF"/>
          </a:solidFill>
        </p:spPr>
        <p:txBody>
          <a:bodyPr lIns="0" tIns="0" rIns="0" bIns="0">
            <a:noAutofit/>
          </a:bodyPr>
          <a:lstStyle/>
          <a:p>
            <a:pPr indent="0" algn="just">
              <a:lnSpc>
                <a:spcPct val="128000"/>
              </a:lnSpc>
              <a:defRPr sz="900" b="1">
                <a:solidFill>
                  <a:srgbClr val="000000"/>
                </a:solidFill>
                <a:latin typeface="Arial"/>
              </a:defRPr>
            </a:pPr>
            <a:r>
              <a:t>部门工业天然气用量占比</a:t>
            </a:r>
          </a:p>
        </p:txBody>
      </p:sp>
      <p:sp>
        <p:nvSpPr>
          <p:cNvPr id="37" name="矩形 36">
            <a:extLst>
              <a:ext uri="{FF2B5EF4-FFF2-40B4-BE49-F238E27FC236}">
                <a16:creationId xmlns:a16="http://schemas.microsoft.com/office/drawing/2014/main" id="{9FF78603-90B7-758D-608D-944C7DD2A49E}"/>
              </a:ext>
            </a:extLst>
          </p:cNvPr>
          <p:cNvSpPr/>
          <p:nvPr/>
        </p:nvSpPr>
        <p:spPr>
          <a:xfrm>
            <a:off x="9951720" y="2407920"/>
            <a:ext cx="609600" cy="472440"/>
          </a:xfrm>
          <a:prstGeom prst="rect">
            <a:avLst/>
          </a:prstGeom>
          <a:solidFill>
            <a:srgbClr val="FFFFFF"/>
          </a:solidFill>
        </p:spPr>
        <p:txBody>
          <a:bodyPr lIns="0" tIns="0" rIns="0" bIns="0">
            <a:noAutofit/>
          </a:bodyPr>
          <a:lstStyle/>
          <a:p>
            <a:pPr indent="0" algn="ctr">
              <a:defRPr sz="900" b="1">
                <a:solidFill>
                  <a:srgbClr val="000000"/>
                </a:solidFill>
                <a:latin typeface="Arial"/>
              </a:defRPr>
            </a:pPr>
            <a:r>
              <a:t>电力支出占产出比</a:t>
            </a:r>
          </a:p>
        </p:txBody>
      </p:sp>
      <p:sp>
        <p:nvSpPr>
          <p:cNvPr id="38" name="矩形 37">
            <a:extLst>
              <a:ext uri="{FF2B5EF4-FFF2-40B4-BE49-F238E27FC236}">
                <a16:creationId xmlns:a16="http://schemas.microsoft.com/office/drawing/2014/main" id="{AF779BBD-2CD6-5F97-1A3B-4DADECF1ABB7}"/>
              </a:ext>
            </a:extLst>
          </p:cNvPr>
          <p:cNvSpPr/>
          <p:nvPr/>
        </p:nvSpPr>
        <p:spPr>
          <a:xfrm>
            <a:off x="10616184" y="2474976"/>
            <a:ext cx="716280" cy="359664"/>
          </a:xfrm>
          <a:prstGeom prst="rect">
            <a:avLst/>
          </a:prstGeom>
          <a:solidFill>
            <a:srgbClr val="FFFFFF"/>
          </a:solidFill>
        </p:spPr>
        <p:txBody>
          <a:bodyPr lIns="0" tIns="0" rIns="0" bIns="0">
            <a:noAutofit/>
          </a:bodyPr>
          <a:lstStyle/>
          <a:p>
            <a:pPr indent="0" algn="ctr">
              <a:defRPr sz="900" b="1">
                <a:solidFill>
                  <a:srgbClr val="000000"/>
                </a:solidFill>
                <a:latin typeface="Arial"/>
              </a:defRPr>
            </a:pPr>
            <a:r>
              <a:t>天然气支出占产出比</a:t>
            </a:r>
          </a:p>
        </p:txBody>
      </p:sp>
      <p:sp>
        <p:nvSpPr>
          <p:cNvPr id="39" name="矩形 38">
            <a:extLst>
              <a:ext uri="{FF2B5EF4-FFF2-40B4-BE49-F238E27FC236}">
                <a16:creationId xmlns:a16="http://schemas.microsoft.com/office/drawing/2014/main" id="{1EE79BBB-0D78-27DB-AE94-384AC24A51D9}"/>
              </a:ext>
            </a:extLst>
          </p:cNvPr>
          <p:cNvSpPr/>
          <p:nvPr/>
        </p:nvSpPr>
        <p:spPr>
          <a:xfrm>
            <a:off x="11405098" y="2409932"/>
            <a:ext cx="518160" cy="472440"/>
          </a:xfrm>
          <a:prstGeom prst="rect">
            <a:avLst/>
          </a:prstGeom>
          <a:solidFill>
            <a:srgbClr val="FFFFFF"/>
          </a:solidFill>
        </p:spPr>
        <p:txBody>
          <a:bodyPr lIns="0" tIns="0" rIns="0" bIns="0">
            <a:noAutofit/>
          </a:bodyPr>
          <a:lstStyle/>
          <a:p>
            <a:pPr indent="0">
              <a:defRPr sz="900" b="1">
                <a:solidFill>
                  <a:srgbClr val="000000"/>
                </a:solidFill>
                <a:latin typeface="Arial"/>
              </a:defRPr>
            </a:pPr>
            <a:r>
              <a:t>税前利润 (2019)</a:t>
            </a:r>
          </a:p>
        </p:txBody>
      </p:sp>
      <p:sp>
        <p:nvSpPr>
          <p:cNvPr id="40" name="矩形 39">
            <a:extLst>
              <a:ext uri="{FF2B5EF4-FFF2-40B4-BE49-F238E27FC236}">
                <a16:creationId xmlns:a16="http://schemas.microsoft.com/office/drawing/2014/main" id="{D7CE2395-6F9A-656E-0BB7-402F17991EA4}"/>
              </a:ext>
            </a:extLst>
          </p:cNvPr>
          <p:cNvSpPr/>
          <p:nvPr/>
        </p:nvSpPr>
        <p:spPr>
          <a:xfrm>
            <a:off x="3764280" y="2956560"/>
            <a:ext cx="365760" cy="146304"/>
          </a:xfrm>
          <a:prstGeom prst="rect">
            <a:avLst/>
          </a:prstGeom>
          <a:solidFill>
            <a:srgbClr val="FFFFFF"/>
          </a:solidFill>
        </p:spPr>
        <p:txBody>
          <a:bodyPr wrap="none" lIns="0" tIns="0" rIns="0" bIns="0">
            <a:noAutofit/>
          </a:bodyPr>
          <a:lstStyle/>
          <a:p>
            <a:pPr indent="0">
              <a:defRPr sz="900">
                <a:solidFill>
                  <a:srgbClr val="3F3C3E"/>
                </a:solidFill>
                <a:latin typeface="Arial"/>
              </a:defRPr>
            </a:pPr>
            <a:r>
              <a:t>道达尔</a:t>
            </a:r>
          </a:p>
        </p:txBody>
      </p:sp>
      <p:sp>
        <p:nvSpPr>
          <p:cNvPr id="41" name="矩形 40">
            <a:extLst>
              <a:ext uri="{FF2B5EF4-FFF2-40B4-BE49-F238E27FC236}">
                <a16:creationId xmlns:a16="http://schemas.microsoft.com/office/drawing/2014/main" id="{AF96768D-64EE-878B-05A2-A536474A072F}"/>
              </a:ext>
            </a:extLst>
          </p:cNvPr>
          <p:cNvSpPr/>
          <p:nvPr/>
        </p:nvSpPr>
        <p:spPr>
          <a:xfrm>
            <a:off x="3889248" y="3157728"/>
            <a:ext cx="524256" cy="173736"/>
          </a:xfrm>
          <a:prstGeom prst="rect">
            <a:avLst/>
          </a:prstGeom>
          <a:solidFill>
            <a:srgbClr val="FFFFFF"/>
          </a:solidFill>
        </p:spPr>
        <p:txBody>
          <a:bodyPr wrap="none" lIns="0" tIns="0" rIns="0" bIns="0">
            <a:noAutofit/>
          </a:bodyPr>
          <a:lstStyle/>
          <a:p>
            <a:pPr indent="0">
              <a:defRPr sz="900">
                <a:solidFill>
                  <a:srgbClr val="3F3C3E"/>
                </a:solidFill>
                <a:latin typeface="Arial"/>
              </a:defRPr>
            </a:pPr>
            <a:r>
              <a:t>工业</a:t>
            </a:r>
          </a:p>
        </p:txBody>
      </p:sp>
      <p:sp>
        <p:nvSpPr>
          <p:cNvPr id="42" name="矩形 41">
            <a:extLst>
              <a:ext uri="{FF2B5EF4-FFF2-40B4-BE49-F238E27FC236}">
                <a16:creationId xmlns:a16="http://schemas.microsoft.com/office/drawing/2014/main" id="{5C19E651-E41B-F78F-B7E5-FF83A04ECD35}"/>
              </a:ext>
            </a:extLst>
          </p:cNvPr>
          <p:cNvSpPr/>
          <p:nvPr/>
        </p:nvSpPr>
        <p:spPr>
          <a:xfrm>
            <a:off x="4008120" y="3383280"/>
            <a:ext cx="2407920" cy="176784"/>
          </a:xfrm>
          <a:prstGeom prst="rect">
            <a:avLst/>
          </a:prstGeom>
          <a:solidFill>
            <a:srgbClr val="FFFFFF"/>
          </a:solidFill>
        </p:spPr>
        <p:txBody>
          <a:bodyPr wrap="none" lIns="0" tIns="0" rIns="0" bIns="0">
            <a:noAutofit/>
          </a:bodyPr>
          <a:lstStyle/>
          <a:p>
            <a:pPr indent="0">
              <a:defRPr sz="900">
                <a:solidFill>
                  <a:srgbClr val="3F3C3E"/>
                </a:solidFill>
                <a:latin typeface="Arial"/>
              </a:defRPr>
            </a:pPr>
            <a:r>
              <a:t>电力、燃气、蒸汽和空调</a:t>
            </a:r>
          </a:p>
        </p:txBody>
      </p:sp>
      <p:sp>
        <p:nvSpPr>
          <p:cNvPr id="43" name="矩形 42">
            <a:extLst>
              <a:ext uri="{FF2B5EF4-FFF2-40B4-BE49-F238E27FC236}">
                <a16:creationId xmlns:a16="http://schemas.microsoft.com/office/drawing/2014/main" id="{3073ED57-3AD1-EB27-2C87-3BAB2769F669}"/>
              </a:ext>
            </a:extLst>
          </p:cNvPr>
          <p:cNvSpPr/>
          <p:nvPr/>
        </p:nvSpPr>
        <p:spPr>
          <a:xfrm>
            <a:off x="4008120" y="3621024"/>
            <a:ext cx="755904" cy="143256"/>
          </a:xfrm>
          <a:prstGeom prst="rect">
            <a:avLst/>
          </a:prstGeom>
          <a:solidFill>
            <a:srgbClr val="FFFFFF"/>
          </a:solidFill>
        </p:spPr>
        <p:txBody>
          <a:bodyPr wrap="none" lIns="0" tIns="0" rIns="0" bIns="0">
            <a:noAutofit/>
          </a:bodyPr>
          <a:lstStyle/>
          <a:p>
            <a:pPr indent="0" algn="ctr">
              <a:defRPr sz="900">
                <a:solidFill>
                  <a:srgbClr val="3F3C3E"/>
                </a:solidFill>
                <a:latin typeface="Arial"/>
              </a:defRPr>
            </a:pPr>
            <a:r>
              <a:t>基本金属</a:t>
            </a:r>
          </a:p>
        </p:txBody>
      </p:sp>
      <p:sp>
        <p:nvSpPr>
          <p:cNvPr id="44" name="矩形 43">
            <a:extLst>
              <a:ext uri="{FF2B5EF4-FFF2-40B4-BE49-F238E27FC236}">
                <a16:creationId xmlns:a16="http://schemas.microsoft.com/office/drawing/2014/main" id="{DBB9E359-2B11-91C9-D0CF-69CFE3624419}"/>
              </a:ext>
            </a:extLst>
          </p:cNvPr>
          <p:cNvSpPr/>
          <p:nvPr/>
        </p:nvSpPr>
        <p:spPr>
          <a:xfrm>
            <a:off x="4002024" y="3840480"/>
            <a:ext cx="2118360" cy="176784"/>
          </a:xfrm>
          <a:prstGeom prst="rect">
            <a:avLst/>
          </a:prstGeom>
          <a:solidFill>
            <a:srgbClr val="FFFFFF"/>
          </a:solidFill>
        </p:spPr>
        <p:txBody>
          <a:bodyPr wrap="none" lIns="0" tIns="0" rIns="0" bIns="0">
            <a:noAutofit/>
          </a:bodyPr>
          <a:lstStyle/>
          <a:p>
            <a:pPr indent="0">
              <a:defRPr sz="900">
                <a:solidFill>
                  <a:srgbClr val="3F3C3E"/>
                </a:solidFill>
                <a:latin typeface="Arial"/>
              </a:defRPr>
            </a:pPr>
            <a:r>
              <a:t>其他非金属矿产品</a:t>
            </a:r>
          </a:p>
        </p:txBody>
      </p:sp>
      <p:sp>
        <p:nvSpPr>
          <p:cNvPr id="45" name="矩形 44">
            <a:extLst>
              <a:ext uri="{FF2B5EF4-FFF2-40B4-BE49-F238E27FC236}">
                <a16:creationId xmlns:a16="http://schemas.microsoft.com/office/drawing/2014/main" id="{B67D43D1-52C3-8FED-78D0-030783249758}"/>
              </a:ext>
            </a:extLst>
          </p:cNvPr>
          <p:cNvSpPr/>
          <p:nvPr/>
        </p:nvSpPr>
        <p:spPr>
          <a:xfrm>
            <a:off x="4017264" y="4084320"/>
            <a:ext cx="1438656" cy="167640"/>
          </a:xfrm>
          <a:prstGeom prst="rect">
            <a:avLst/>
          </a:prstGeom>
          <a:solidFill>
            <a:srgbClr val="FFFFFF"/>
          </a:solidFill>
        </p:spPr>
        <p:txBody>
          <a:bodyPr wrap="none" lIns="0" tIns="0" rIns="0" bIns="0">
            <a:noAutofit/>
          </a:bodyPr>
          <a:lstStyle/>
          <a:p>
            <a:pPr indent="0">
              <a:defRPr sz="900">
                <a:solidFill>
                  <a:srgbClr val="3F3C3E"/>
                </a:solidFill>
                <a:latin typeface="Arial"/>
              </a:defRPr>
            </a:pPr>
            <a:r>
              <a:t>纸张和纸制品</a:t>
            </a:r>
          </a:p>
        </p:txBody>
      </p:sp>
      <p:sp>
        <p:nvSpPr>
          <p:cNvPr id="46" name="矩形 45">
            <a:extLst>
              <a:ext uri="{FF2B5EF4-FFF2-40B4-BE49-F238E27FC236}">
                <a16:creationId xmlns:a16="http://schemas.microsoft.com/office/drawing/2014/main" id="{6FD4D22E-31B3-F709-2D5A-375BA2158EB6}"/>
              </a:ext>
            </a:extLst>
          </p:cNvPr>
          <p:cNvSpPr/>
          <p:nvPr/>
        </p:nvSpPr>
        <p:spPr>
          <a:xfrm>
            <a:off x="4002024" y="4294632"/>
            <a:ext cx="1588008" cy="179832"/>
          </a:xfrm>
          <a:prstGeom prst="rect">
            <a:avLst/>
          </a:prstGeom>
          <a:solidFill>
            <a:srgbClr val="FFFFFF"/>
          </a:solidFill>
        </p:spPr>
        <p:txBody>
          <a:bodyPr wrap="none" lIns="0" tIns="0" rIns="0" bIns="0">
            <a:noAutofit/>
          </a:bodyPr>
          <a:lstStyle/>
          <a:p>
            <a:pPr indent="0">
              <a:defRPr sz="900">
                <a:solidFill>
                  <a:srgbClr val="3F3C3E"/>
                </a:solidFill>
                <a:latin typeface="Arial"/>
              </a:defRPr>
            </a:pPr>
            <a:r>
              <a:t>焦炭和精炼石油</a:t>
            </a:r>
          </a:p>
        </p:txBody>
      </p:sp>
      <p:sp>
        <p:nvSpPr>
          <p:cNvPr id="47" name="矩形 46">
            <a:extLst>
              <a:ext uri="{FF2B5EF4-FFF2-40B4-BE49-F238E27FC236}">
                <a16:creationId xmlns:a16="http://schemas.microsoft.com/office/drawing/2014/main" id="{3959838B-8374-AA25-F59E-FB2906F2C95A}"/>
              </a:ext>
            </a:extLst>
          </p:cNvPr>
          <p:cNvSpPr/>
          <p:nvPr/>
        </p:nvSpPr>
        <p:spPr>
          <a:xfrm>
            <a:off x="4002024" y="4535424"/>
            <a:ext cx="646176" cy="158496"/>
          </a:xfrm>
          <a:prstGeom prst="rect">
            <a:avLst/>
          </a:prstGeom>
          <a:solidFill>
            <a:srgbClr val="FFFFFF"/>
          </a:solidFill>
        </p:spPr>
        <p:txBody>
          <a:bodyPr wrap="none" lIns="0" tIns="0" rIns="0" bIns="0">
            <a:noAutofit/>
          </a:bodyPr>
          <a:lstStyle/>
          <a:p>
            <a:pPr indent="0" algn="ctr">
              <a:defRPr sz="900">
                <a:solidFill>
                  <a:srgbClr val="3F3C3E"/>
                </a:solidFill>
                <a:latin typeface="Arial"/>
              </a:defRPr>
            </a:pPr>
            <a:r>
              <a:t>化工</a:t>
            </a:r>
          </a:p>
        </p:txBody>
      </p:sp>
      <p:sp>
        <p:nvSpPr>
          <p:cNvPr id="48" name="矩形 47">
            <a:extLst>
              <a:ext uri="{FF2B5EF4-FFF2-40B4-BE49-F238E27FC236}">
                <a16:creationId xmlns:a16="http://schemas.microsoft.com/office/drawing/2014/main" id="{6C01CCF1-304C-F532-25EF-09C3629F675C}"/>
              </a:ext>
            </a:extLst>
          </p:cNvPr>
          <p:cNvSpPr/>
          <p:nvPr/>
        </p:nvSpPr>
        <p:spPr>
          <a:xfrm>
            <a:off x="4008120" y="4770120"/>
            <a:ext cx="1246632" cy="161544"/>
          </a:xfrm>
          <a:prstGeom prst="rect">
            <a:avLst/>
          </a:prstGeom>
          <a:solidFill>
            <a:srgbClr val="FFFFFF"/>
          </a:solidFill>
        </p:spPr>
        <p:txBody>
          <a:bodyPr wrap="none" lIns="0" tIns="0" rIns="0" bIns="0">
            <a:noAutofit/>
          </a:bodyPr>
          <a:lstStyle/>
          <a:p>
            <a:pPr indent="0">
              <a:defRPr sz="900">
                <a:solidFill>
                  <a:srgbClr val="3F3C3E"/>
                </a:solidFill>
                <a:latin typeface="Arial"/>
              </a:defRPr>
            </a:pPr>
            <a:r>
              <a:t>采矿和采石</a:t>
            </a:r>
          </a:p>
        </p:txBody>
      </p:sp>
      <p:sp>
        <p:nvSpPr>
          <p:cNvPr id="49" name="矩形 48">
            <a:extLst>
              <a:ext uri="{FF2B5EF4-FFF2-40B4-BE49-F238E27FC236}">
                <a16:creationId xmlns:a16="http://schemas.microsoft.com/office/drawing/2014/main" id="{CC08745B-3D52-F5E0-B391-63727AB972A2}"/>
              </a:ext>
            </a:extLst>
          </p:cNvPr>
          <p:cNvSpPr/>
          <p:nvPr/>
        </p:nvSpPr>
        <p:spPr>
          <a:xfrm>
            <a:off x="4032504" y="4998720"/>
            <a:ext cx="2194560" cy="176784"/>
          </a:xfrm>
          <a:prstGeom prst="rect">
            <a:avLst/>
          </a:prstGeom>
          <a:solidFill>
            <a:srgbClr val="FFFFFF"/>
          </a:solidFill>
        </p:spPr>
        <p:txBody>
          <a:bodyPr wrap="none" lIns="0" tIns="0" rIns="0" bIns="0">
            <a:noAutofit/>
          </a:bodyPr>
          <a:lstStyle/>
          <a:p>
            <a:pPr indent="0">
              <a:defRPr sz="900">
                <a:solidFill>
                  <a:srgbClr val="3F3C3E"/>
                </a:solidFill>
                <a:latin typeface="Arial"/>
              </a:defRPr>
            </a:pPr>
            <a:r>
              <a:t>水收集。处理和供应</a:t>
            </a:r>
          </a:p>
        </p:txBody>
      </p:sp>
      <p:sp>
        <p:nvSpPr>
          <p:cNvPr id="50" name="矩形 49">
            <a:extLst>
              <a:ext uri="{FF2B5EF4-FFF2-40B4-BE49-F238E27FC236}">
                <a16:creationId xmlns:a16="http://schemas.microsoft.com/office/drawing/2014/main" id="{FFFDCCBC-140E-A56E-B983-C187EB26B7ED}"/>
              </a:ext>
            </a:extLst>
          </p:cNvPr>
          <p:cNvSpPr/>
          <p:nvPr/>
        </p:nvSpPr>
        <p:spPr>
          <a:xfrm>
            <a:off x="4008120" y="5212080"/>
            <a:ext cx="1682496" cy="167640"/>
          </a:xfrm>
          <a:prstGeom prst="rect">
            <a:avLst/>
          </a:prstGeom>
          <a:solidFill>
            <a:srgbClr val="FFFFFF"/>
          </a:solidFill>
        </p:spPr>
        <p:txBody>
          <a:bodyPr wrap="none" lIns="0" tIns="0" rIns="0" bIns="0">
            <a:noAutofit/>
          </a:bodyPr>
          <a:lstStyle/>
          <a:p>
            <a:pPr indent="0">
              <a:defRPr sz="900">
                <a:solidFill>
                  <a:srgbClr val="3F3C3E"/>
                </a:solidFill>
                <a:latin typeface="Arial"/>
              </a:defRPr>
            </a:pPr>
            <a:r>
              <a:t>食品、饮料和烟草</a:t>
            </a:r>
          </a:p>
        </p:txBody>
      </p:sp>
      <p:sp>
        <p:nvSpPr>
          <p:cNvPr id="51" name="矩形 50">
            <a:extLst>
              <a:ext uri="{FF2B5EF4-FFF2-40B4-BE49-F238E27FC236}">
                <a16:creationId xmlns:a16="http://schemas.microsoft.com/office/drawing/2014/main" id="{0301706F-8C8D-1D05-2551-5D6251DC4C4A}"/>
              </a:ext>
            </a:extLst>
          </p:cNvPr>
          <p:cNvSpPr/>
          <p:nvPr/>
        </p:nvSpPr>
        <p:spPr>
          <a:xfrm>
            <a:off x="4002024" y="5449824"/>
            <a:ext cx="1505712" cy="185928"/>
          </a:xfrm>
          <a:prstGeom prst="rect">
            <a:avLst/>
          </a:prstGeom>
          <a:solidFill>
            <a:srgbClr val="FFFFFF"/>
          </a:solidFill>
        </p:spPr>
        <p:txBody>
          <a:bodyPr wrap="none" lIns="0" tIns="0" rIns="0" bIns="0">
            <a:noAutofit/>
          </a:bodyPr>
          <a:lstStyle/>
          <a:p>
            <a:pPr indent="0">
              <a:defRPr sz="900">
                <a:solidFill>
                  <a:srgbClr val="3F3C3E"/>
                </a:solidFill>
                <a:latin typeface="Arial"/>
              </a:defRPr>
            </a:pPr>
            <a:r>
              <a:t>木材和木制品</a:t>
            </a:r>
          </a:p>
        </p:txBody>
      </p:sp>
      <p:sp>
        <p:nvSpPr>
          <p:cNvPr id="52" name="矩形 51">
            <a:extLst>
              <a:ext uri="{FF2B5EF4-FFF2-40B4-BE49-F238E27FC236}">
                <a16:creationId xmlns:a16="http://schemas.microsoft.com/office/drawing/2014/main" id="{B402E043-AAF2-4DBD-19C9-ACAC87B4310B}"/>
              </a:ext>
            </a:extLst>
          </p:cNvPr>
          <p:cNvSpPr/>
          <p:nvPr/>
        </p:nvSpPr>
        <p:spPr>
          <a:xfrm>
            <a:off x="4008120" y="5693664"/>
            <a:ext cx="381000" cy="152400"/>
          </a:xfrm>
          <a:prstGeom prst="rect">
            <a:avLst/>
          </a:prstGeom>
          <a:solidFill>
            <a:srgbClr val="FFFFFF"/>
          </a:solidFill>
        </p:spPr>
        <p:txBody>
          <a:bodyPr wrap="none" lIns="0" tIns="0" rIns="0" bIns="0">
            <a:noAutofit/>
          </a:bodyPr>
          <a:lstStyle/>
          <a:p>
            <a:pPr indent="0">
              <a:defRPr sz="900">
                <a:solidFill>
                  <a:srgbClr val="3F3C3E"/>
                </a:solidFill>
                <a:latin typeface="Arial"/>
              </a:defRPr>
            </a:pPr>
            <a:r>
              <a:t>其他</a:t>
            </a:r>
          </a:p>
        </p:txBody>
      </p:sp>
      <p:sp>
        <p:nvSpPr>
          <p:cNvPr id="53" name="矩形 52">
            <a:extLst>
              <a:ext uri="{FF2B5EF4-FFF2-40B4-BE49-F238E27FC236}">
                <a16:creationId xmlns:a16="http://schemas.microsoft.com/office/drawing/2014/main" id="{7F37F042-B196-98B2-3E27-28051F62BAFA}"/>
              </a:ext>
            </a:extLst>
          </p:cNvPr>
          <p:cNvSpPr/>
          <p:nvPr/>
        </p:nvSpPr>
        <p:spPr>
          <a:xfrm>
            <a:off x="3901440" y="5922264"/>
            <a:ext cx="664464" cy="143256"/>
          </a:xfrm>
          <a:prstGeom prst="rect">
            <a:avLst/>
          </a:prstGeom>
          <a:solidFill>
            <a:srgbClr val="FFFFFF"/>
          </a:solidFill>
        </p:spPr>
        <p:txBody>
          <a:bodyPr wrap="none" lIns="0" tIns="0" rIns="0" bIns="0">
            <a:noAutofit/>
          </a:bodyPr>
          <a:lstStyle/>
          <a:p>
            <a:pPr indent="0">
              <a:defRPr sz="900">
                <a:solidFill>
                  <a:srgbClr val="3F3C3E"/>
                </a:solidFill>
                <a:latin typeface="Arial"/>
              </a:defRPr>
            </a:pPr>
            <a:r>
              <a:t>农业</a:t>
            </a:r>
          </a:p>
        </p:txBody>
      </p:sp>
      <p:sp>
        <p:nvSpPr>
          <p:cNvPr id="54" name="矩形 53">
            <a:extLst>
              <a:ext uri="{FF2B5EF4-FFF2-40B4-BE49-F238E27FC236}">
                <a16:creationId xmlns:a16="http://schemas.microsoft.com/office/drawing/2014/main" id="{EF64974A-CE50-BF42-F8A0-2A0BACD2E26E}"/>
              </a:ext>
            </a:extLst>
          </p:cNvPr>
          <p:cNvSpPr/>
          <p:nvPr/>
        </p:nvSpPr>
        <p:spPr>
          <a:xfrm>
            <a:off x="3886200" y="6126480"/>
            <a:ext cx="527304" cy="176784"/>
          </a:xfrm>
          <a:prstGeom prst="rect">
            <a:avLst/>
          </a:prstGeom>
          <a:solidFill>
            <a:srgbClr val="FFFFFF"/>
          </a:solidFill>
        </p:spPr>
        <p:txBody>
          <a:bodyPr wrap="none" lIns="0" tIns="0" rIns="0" bIns="0">
            <a:noAutofit/>
          </a:bodyPr>
          <a:lstStyle/>
          <a:p>
            <a:pPr indent="0">
              <a:defRPr sz="900">
                <a:solidFill>
                  <a:srgbClr val="3F3C3E"/>
                </a:solidFill>
                <a:latin typeface="Arial"/>
              </a:defRPr>
            </a:pPr>
            <a:r>
              <a:t>服务</a:t>
            </a:r>
          </a:p>
        </p:txBody>
      </p:sp>
    </p:spTree>
    <p:extLst>
      <p:ext uri="{BB962C8B-B14F-4D97-AF65-F5344CB8AC3E}">
        <p14:creationId xmlns:p14="http://schemas.microsoft.com/office/powerpoint/2010/main" val="3670243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24</a:t>
            </a:fld>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欧洲经济影响</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710896" y="2051384"/>
            <a:ext cx="6583680" cy="420624"/>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工业天然气和电力消耗</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所有欧洲工业中，10%的工业占工业能源使用量的一半——尽管对欧洲经济的贡献仅为2%，且雇用的欧洲工人很少</a:t>
            </a:r>
          </a:p>
        </p:txBody>
      </p:sp>
      <p:graphicFrame>
        <p:nvGraphicFramePr>
          <p:cNvPr id="16" name="Content Placeholder 14">
            <a:extLst>
              <a:ext uri="{FF2B5EF4-FFF2-40B4-BE49-F238E27FC236}">
                <a16:creationId xmlns:a16="http://schemas.microsoft.com/office/drawing/2014/main" id="{1F43DBA4-EA12-9937-1794-4329F24F47C8}"/>
              </a:ext>
            </a:extLst>
          </p:cNvPr>
          <p:cNvGraphicFramePr>
            <a:graphicFrameLocks/>
          </p:cNvGraphicFramePr>
          <p:nvPr>
            <p:extLst>
              <p:ext uri="{D42A27DB-BD31-4B8C-83A1-F6EECF244321}">
                <p14:modId xmlns:p14="http://schemas.microsoft.com/office/powerpoint/2010/main" val="660353623"/>
              </p:ext>
            </p:extLst>
          </p:nvPr>
        </p:nvGraphicFramePr>
        <p:xfrm>
          <a:off x="3550227" y="5176744"/>
          <a:ext cx="8356257" cy="1463040"/>
        </p:xfrm>
        <a:graphic>
          <a:graphicData uri="http://schemas.openxmlformats.org/drawingml/2006/table">
            <a:tbl>
              <a:tblGrid>
                <a:gridCol w="3016326">
                  <a:extLst>
                    <a:ext uri="{9D8B030D-6E8A-4147-A177-3AD203B41FA5}">
                      <a16:colId xmlns:a16="http://schemas.microsoft.com/office/drawing/2014/main" val="1873726851"/>
                    </a:ext>
                  </a:extLst>
                </a:gridCol>
                <a:gridCol w="2421189">
                  <a:extLst>
                    <a:ext uri="{9D8B030D-6E8A-4147-A177-3AD203B41FA5}">
                      <a16:colId xmlns:a16="http://schemas.microsoft.com/office/drawing/2014/main" val="823475268"/>
                    </a:ext>
                  </a:extLst>
                </a:gridCol>
                <a:gridCol w="2918742">
                  <a:extLst>
                    <a:ext uri="{9D8B030D-6E8A-4147-A177-3AD203B41FA5}">
                      <a16:colId xmlns:a16="http://schemas.microsoft.com/office/drawing/2014/main" val="1597690345"/>
                    </a:ext>
                  </a:extLst>
                </a:gridCol>
              </a:tblGrid>
              <a:tr h="144842">
                <a:tc>
                  <a:txBody>
                    <a:bodyPr/>
                    <a:lstStyle/>
                    <a:p>
                      <a:pPr algn="l" fontAlgn="b">
                        <a:defRPr sz="1200" b="1">
                          <a:solidFill>
                            <a:schemeClr val="bg1"/>
                          </a:solidFill>
                          <a:effectLst/>
                          <a:latin typeface="Calibri" panose="020F0502020204030204" pitchFamily="34" charset="0"/>
                        </a:defRPr>
                      </a:pPr>
                      <a:r>
                        <a:t>能源密集型产业</a:t>
                      </a:r>
                    </a:p>
                  </a:txBody>
                  <a:tcPr marR="0" marT="0" marB="0" anchor="b">
                    <a:lnL>
                      <a:noFill/>
                    </a:lnL>
                    <a:lnR>
                      <a:noFill/>
                    </a:lnR>
                    <a:lnT>
                      <a:noFill/>
                    </a:lnT>
                    <a:lnB>
                      <a:noFill/>
                    </a:lnB>
                    <a:solidFill>
                      <a:srgbClr val="00355F"/>
                    </a:solidFill>
                  </a:tcPr>
                </a:tc>
                <a:tc>
                  <a:txBody>
                    <a:bodyPr/>
                    <a:lstStyle/>
                    <a:p>
                      <a:pPr algn="r" fontAlgn="b">
                        <a:defRPr sz="1200" b="1">
                          <a:solidFill>
                            <a:schemeClr val="bg1"/>
                          </a:solidFill>
                          <a:effectLst/>
                          <a:latin typeface="Calibri" panose="020F0502020204030204" pitchFamily="34" charset="0"/>
                        </a:defRPr>
                      </a:pPr>
                      <a:r>
                        <a:t>员工总数（百万）</a:t>
                      </a:r>
                    </a:p>
                  </a:txBody>
                  <a:tcPr marL="0" marR="0" marT="0" marB="0" anchor="b">
                    <a:lnL>
                      <a:noFill/>
                    </a:lnL>
                    <a:lnR>
                      <a:noFill/>
                    </a:lnR>
                    <a:lnT>
                      <a:noFill/>
                    </a:lnT>
                    <a:lnB>
                      <a:noFill/>
                    </a:lnB>
                    <a:solidFill>
                      <a:srgbClr val="00355F"/>
                    </a:solidFill>
                  </a:tcPr>
                </a:tc>
                <a:tc>
                  <a:txBody>
                    <a:bodyPr/>
                    <a:lstStyle/>
                    <a:p>
                      <a:pPr algn="r" fontAlgn="b">
                        <a:defRPr sz="1200" b="1">
                          <a:solidFill>
                            <a:schemeClr val="bg1"/>
                          </a:solidFill>
                          <a:effectLst/>
                          <a:latin typeface="Calibri" panose="020F0502020204030204" pitchFamily="34" charset="0"/>
                        </a:defRPr>
                      </a:pPr>
                      <a:r>
                        <a:t>占欧洲劳动力的百分比</a:t>
                      </a:r>
                    </a:p>
                  </a:txBody>
                  <a:tcPr marL="0" marT="0" marB="0" anchor="b">
                    <a:lnL>
                      <a:noFill/>
                    </a:lnL>
                    <a:lnR>
                      <a:noFill/>
                    </a:lnR>
                    <a:lnT>
                      <a:noFill/>
                    </a:lnT>
                    <a:lnB>
                      <a:noFill/>
                    </a:lnB>
                    <a:solidFill>
                      <a:srgbClr val="00355F"/>
                    </a:solidFill>
                  </a:tcPr>
                </a:tc>
                <a:extLst>
                  <a:ext uri="{0D108BD9-81ED-4DB2-BD59-A6C34878D82A}">
                    <a16:rowId xmlns:a16="http://schemas.microsoft.com/office/drawing/2014/main" val="3496100003"/>
                  </a:ext>
                </a:extLst>
              </a:tr>
              <a:tr h="144842">
                <a:tc>
                  <a:txBody>
                    <a:bodyPr/>
                    <a:lstStyle/>
                    <a:p>
                      <a:pPr algn="l" fontAlgn="b">
                        <a:defRPr sz="1200" b="1">
                          <a:solidFill>
                            <a:srgbClr val="000000"/>
                          </a:solidFill>
                          <a:effectLst/>
                          <a:latin typeface="Calibri" panose="020F0502020204030204" pitchFamily="34" charset="0"/>
                        </a:defRPr>
                      </a:pPr>
                      <a:r>
                        <a:t>化工</a:t>
                      </a:r>
                    </a:p>
                  </a:txBody>
                  <a:tcPr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1.2</a:t>
                      </a:r>
                    </a:p>
                  </a:txBody>
                  <a:tcPr marL="0"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0.55%</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821447156"/>
                  </a:ext>
                </a:extLst>
              </a:tr>
              <a:tr h="144842">
                <a:tc>
                  <a:txBody>
                    <a:bodyPr/>
                    <a:lstStyle/>
                    <a:p>
                      <a:pPr algn="l" fontAlgn="b">
                        <a:defRPr sz="1200" b="1">
                          <a:solidFill>
                            <a:srgbClr val="000000"/>
                          </a:solidFill>
                          <a:effectLst/>
                          <a:latin typeface="Calibri" panose="020F0502020204030204" pitchFamily="34" charset="0"/>
                        </a:defRPr>
                      </a:pPr>
                      <a:r>
                        <a:t>水泥</a:t>
                      </a:r>
                    </a:p>
                  </a:txBody>
                  <a:tcPr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0.04</a:t>
                      </a:r>
                    </a:p>
                  </a:txBody>
                  <a:tcPr marL="0"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0.02%</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759837168"/>
                  </a:ext>
                </a:extLst>
              </a:tr>
              <a:tr h="144842">
                <a:tc>
                  <a:txBody>
                    <a:bodyPr/>
                    <a:lstStyle/>
                    <a:p>
                      <a:pPr algn="l" fontAlgn="b">
                        <a:defRPr sz="1200" b="1">
                          <a:solidFill>
                            <a:srgbClr val="000000"/>
                          </a:solidFill>
                          <a:effectLst/>
                          <a:latin typeface="Calibri" panose="020F0502020204030204" pitchFamily="34" charset="0"/>
                        </a:defRPr>
                      </a:pPr>
                      <a:r>
                        <a:t>纸浆和造纸</a:t>
                      </a:r>
                    </a:p>
                  </a:txBody>
                  <a:tcPr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0.18</a:t>
                      </a:r>
                    </a:p>
                  </a:txBody>
                  <a:tcPr marL="0"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0.08%</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659448382"/>
                  </a:ext>
                </a:extLst>
              </a:tr>
              <a:tr h="144842">
                <a:tc>
                  <a:txBody>
                    <a:bodyPr/>
                    <a:lstStyle/>
                    <a:p>
                      <a:pPr algn="l" fontAlgn="b">
                        <a:defRPr sz="1200" b="1">
                          <a:solidFill>
                            <a:srgbClr val="000000"/>
                          </a:solidFill>
                          <a:effectLst/>
                          <a:latin typeface="Calibri" panose="020F0502020204030204" pitchFamily="34" charset="0"/>
                        </a:defRPr>
                      </a:pPr>
                      <a:r>
                        <a:t>玻璃</a:t>
                      </a:r>
                    </a:p>
                  </a:txBody>
                  <a:tcPr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0.1</a:t>
                      </a:r>
                    </a:p>
                  </a:txBody>
                  <a:tcPr marL="0"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0.05%</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684856838"/>
                  </a:ext>
                </a:extLst>
              </a:tr>
              <a:tr h="144842">
                <a:tc>
                  <a:txBody>
                    <a:bodyPr/>
                    <a:lstStyle/>
                    <a:p>
                      <a:pPr algn="l" fontAlgn="b">
                        <a:defRPr sz="1200" b="1">
                          <a:solidFill>
                            <a:srgbClr val="000000"/>
                          </a:solidFill>
                          <a:effectLst/>
                          <a:latin typeface="Calibri" panose="020F0502020204030204" pitchFamily="34" charset="0"/>
                        </a:defRPr>
                      </a:pPr>
                      <a:r>
                        <a:t>金属和采矿</a:t>
                      </a:r>
                    </a:p>
                  </a:txBody>
                  <a:tcPr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0.29</a:t>
                      </a:r>
                    </a:p>
                  </a:txBody>
                  <a:tcPr marL="0"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0.13%</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322080160"/>
                  </a:ext>
                </a:extLst>
              </a:tr>
              <a:tr h="144842">
                <a:tc>
                  <a:txBody>
                    <a:bodyPr/>
                    <a:lstStyle/>
                    <a:p>
                      <a:pPr algn="l" fontAlgn="b">
                        <a:defRPr sz="1200" b="1">
                          <a:solidFill>
                            <a:srgbClr val="000000"/>
                          </a:solidFill>
                          <a:effectLst/>
                          <a:latin typeface="Calibri" panose="020F0502020204030204" pitchFamily="34" charset="0"/>
                        </a:defRPr>
                      </a:pPr>
                      <a:r>
                        <a:t>粘土</a:t>
                      </a:r>
                    </a:p>
                  </a:txBody>
                  <a:tcPr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0.2</a:t>
                      </a:r>
                    </a:p>
                  </a:txBody>
                  <a:tcPr marL="0"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0.09%</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2035985933"/>
                  </a:ext>
                </a:extLst>
              </a:tr>
              <a:tr h="144842">
                <a:tc>
                  <a:txBody>
                    <a:bodyPr/>
                    <a:lstStyle/>
                    <a:p>
                      <a:pPr algn="l" fontAlgn="b">
                        <a:defRPr sz="1200" b="1">
                          <a:solidFill>
                            <a:srgbClr val="000000"/>
                          </a:solidFill>
                          <a:effectLst/>
                          <a:latin typeface="Calibri" panose="020F0502020204030204" pitchFamily="34" charset="0"/>
                        </a:defRPr>
                      </a:pPr>
                      <a:r>
                        <a:t>化肥</a:t>
                      </a:r>
                    </a:p>
                  </a:txBody>
                  <a:tcPr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0.08</a:t>
                      </a:r>
                    </a:p>
                  </a:txBody>
                  <a:tcPr marL="0" marR="0" marT="0" marB="0" anchor="b">
                    <a:lnL>
                      <a:noFill/>
                    </a:lnL>
                    <a:lnR>
                      <a:noFill/>
                    </a:lnR>
                    <a:lnT>
                      <a:noFill/>
                    </a:lnT>
                    <a:lnB>
                      <a:noFill/>
                    </a:lnB>
                    <a:solidFill>
                      <a:srgbClr val="EDEDED"/>
                    </a:solidFill>
                  </a:tcPr>
                </a:tc>
                <a:tc>
                  <a:txBody>
                    <a:bodyPr/>
                    <a:lstStyle/>
                    <a:p>
                      <a:pPr algn="r" fontAlgn="b">
                        <a:defRPr sz="1200" b="1">
                          <a:solidFill>
                            <a:srgbClr val="000000"/>
                          </a:solidFill>
                          <a:effectLst/>
                          <a:latin typeface="Calibri" panose="020F0502020204030204" pitchFamily="34" charset="0"/>
                        </a:defRPr>
                      </a:pPr>
                      <a:r>
                        <a:t>0.03%</a:t>
                      </a:r>
                    </a:p>
                  </a:txBody>
                  <a:tcPr marL="0" marT="0" marB="0" anchor="b">
                    <a:lnL>
                      <a:noFill/>
                    </a:lnL>
                    <a:lnR>
                      <a:noFill/>
                    </a:lnR>
                    <a:lnT>
                      <a:noFill/>
                    </a:lnT>
                    <a:lnB>
                      <a:noFill/>
                    </a:lnB>
                    <a:solidFill>
                      <a:srgbClr val="EDEDED"/>
                    </a:solidFill>
                  </a:tcPr>
                </a:tc>
                <a:extLst>
                  <a:ext uri="{0D108BD9-81ED-4DB2-BD59-A6C34878D82A}">
                    <a16:rowId xmlns:a16="http://schemas.microsoft.com/office/drawing/2014/main" val="1467904113"/>
                  </a:ext>
                </a:extLst>
              </a:tr>
            </a:tbl>
          </a:graphicData>
        </a:graphic>
      </p:graphicFrame>
      <p:sp>
        <p:nvSpPr>
          <p:cNvPr id="18" name="Content Placeholder 17">
            <a:extLst>
              <a:ext uri="{FF2B5EF4-FFF2-40B4-BE49-F238E27FC236}">
                <a16:creationId xmlns:a16="http://schemas.microsoft.com/office/drawing/2014/main" id="{42B4C3AB-E6F0-DC91-F06F-67A7B3B9A570}"/>
              </a:ext>
            </a:extLst>
          </p:cNvPr>
          <p:cNvSpPr>
            <a:spLocks noGrp="1"/>
          </p:cNvSpPr>
          <p:nvPr>
            <p:ph sz="quarter" idx="11"/>
          </p:nvPr>
        </p:nvSpPr>
        <p:spPr/>
        <p:txBody>
          <a:bodyPr/>
          <a:lstStyle/>
          <a:p>
            <a:r>
              <a:t>换言之，约10%的欧洲工业几乎占工业能源支出的近一半，而这些工业对欧洲总增加值的贡献约为2%。</a:t>
            </a:r>
          </a:p>
          <a:p>
            <a:r>
              <a:t>此外，从就业角度来看，这些公司相对而言雇员较少，这意味着很少有工作面临失业风险。即使是五大能源密集型产业中最大的雇主——化工行业，在整个欧洲也仅雇佣约100万工人。大多数能源密集型产业，如化肥、玻璃和水泥，总共雇佣约10万名工人，或不到欧洲劳动力总数的0.03%。因此，尽管这些能源密集型产业在结构性高能源价格的制度下不受青睐，但考虑到这些产业对就业和总增加值的贡献微乎其微，其经济影响相对较小。</a:t>
            </a:r>
          </a:p>
        </p:txBody>
      </p:sp>
      <p:sp>
        <p:nvSpPr>
          <p:cNvPr id="19" name="Chart Title">
            <a:extLst>
              <a:ext uri="{FF2B5EF4-FFF2-40B4-BE49-F238E27FC236}">
                <a16:creationId xmlns:a16="http://schemas.microsoft.com/office/drawing/2014/main" id="{90FCA0C0-CD72-A374-CD66-00A1F858E6D3}"/>
              </a:ext>
            </a:extLst>
          </p:cNvPr>
          <p:cNvSpPr txBox="1"/>
          <p:nvPr/>
        </p:nvSpPr>
        <p:spPr>
          <a:xfrm>
            <a:off x="3710895" y="4825568"/>
            <a:ext cx="7232967"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欧洲因能源密集型产业潜在损失而面临风险的工人总数</a:t>
            </a:r>
            <a:endParaRPr sz="900">
              <a:latin typeface="Georgia" panose="02040502050405020303" pitchFamily="18" charset="0"/>
              <a:ea typeface="Source Sans Pro SemiBold" panose="020B0603030403020204" pitchFamily="34" charset="0"/>
            </a:endParaRPr>
          </a:p>
        </p:txBody>
      </p:sp>
      <p:sp>
        <p:nvSpPr>
          <p:cNvPr id="20" name="Content Placeholder 3">
            <a:extLst>
              <a:ext uri="{FF2B5EF4-FFF2-40B4-BE49-F238E27FC236}">
                <a16:creationId xmlns:a16="http://schemas.microsoft.com/office/drawing/2014/main" id="{9DF57F3B-A902-521C-6B74-DA262EFDA6E0}"/>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pic>
        <p:nvPicPr>
          <p:cNvPr id="3" name="图片 2">
            <a:extLst>
              <a:ext uri="{FF2B5EF4-FFF2-40B4-BE49-F238E27FC236}">
                <a16:creationId xmlns:a16="http://schemas.microsoft.com/office/drawing/2014/main" id="{8ABE11D9-418B-C954-434C-C728F58740B7}"/>
              </a:ext>
            </a:extLst>
          </p:cNvPr>
          <p:cNvPicPr>
            <a:picLocks noChangeAspect="1"/>
          </p:cNvPicPr>
          <p:nvPr/>
        </p:nvPicPr>
        <p:blipFill>
          <a:blip r:embed="rId2"/>
          <a:stretch>
            <a:fillRect/>
          </a:stretch>
        </p:blipFill>
        <p:spPr>
          <a:xfrm>
            <a:off x="3651504" y="2240280"/>
            <a:ext cx="8366760" cy="2545080"/>
          </a:xfrm>
          <a:prstGeom prst="rect">
            <a:avLst/>
          </a:prstGeom>
        </p:spPr>
      </p:pic>
      <p:sp>
        <p:nvSpPr>
          <p:cNvPr id="4" name="矩形 3">
            <a:extLst>
              <a:ext uri="{FF2B5EF4-FFF2-40B4-BE49-F238E27FC236}">
                <a16:creationId xmlns:a16="http://schemas.microsoft.com/office/drawing/2014/main" id="{96B22941-9015-9DC0-F7D6-0816DB22F5DA}"/>
              </a:ext>
            </a:extLst>
          </p:cNvPr>
          <p:cNvSpPr/>
          <p:nvPr/>
        </p:nvSpPr>
        <p:spPr>
          <a:xfrm>
            <a:off x="3825240" y="2386584"/>
            <a:ext cx="1700784" cy="552630"/>
          </a:xfrm>
          <a:prstGeom prst="rect">
            <a:avLst/>
          </a:prstGeom>
          <a:solidFill>
            <a:srgbClr val="FFFFFF"/>
          </a:solidFill>
        </p:spPr>
        <p:txBody>
          <a:bodyPr lIns="0" tIns="0" rIns="0" bIns="0">
            <a:noAutofit/>
          </a:bodyPr>
          <a:lstStyle/>
          <a:p>
            <a:pPr indent="0">
              <a:lnSpc>
                <a:spcPct val="115000"/>
              </a:lnSpc>
              <a:defRPr sz="900">
                <a:solidFill>
                  <a:srgbClr val="251E26"/>
                </a:solidFill>
                <a:latin typeface="Arial"/>
              </a:defRPr>
            </a:pPr>
            <a:r>
              <a:t>About 10% of all industry accounts for almost half of industrial energy spending</a:t>
            </a:r>
          </a:p>
        </p:txBody>
      </p:sp>
      <p:sp>
        <p:nvSpPr>
          <p:cNvPr id="6" name="矩形 5">
            <a:extLst>
              <a:ext uri="{FF2B5EF4-FFF2-40B4-BE49-F238E27FC236}">
                <a16:creationId xmlns:a16="http://schemas.microsoft.com/office/drawing/2014/main" id="{28953052-36C2-8498-A3FA-B98CE2A7AA60}"/>
              </a:ext>
            </a:extLst>
          </p:cNvPr>
          <p:cNvSpPr/>
          <p:nvPr/>
        </p:nvSpPr>
        <p:spPr>
          <a:xfrm>
            <a:off x="11558016" y="2264664"/>
            <a:ext cx="231648" cy="2188464"/>
          </a:xfrm>
          <a:prstGeom prst="rect">
            <a:avLst/>
          </a:prstGeom>
          <a:solidFill>
            <a:srgbClr val="FFFFFF"/>
          </a:solidFill>
        </p:spPr>
        <p:txBody>
          <a:bodyPr vert="vert" wrap="none" lIns="0" tIns="0" rIns="0" bIns="0">
            <a:noAutofit/>
          </a:bodyPr>
          <a:lstStyle/>
          <a:p>
            <a:pPr indent="0">
              <a:defRPr sz="875">
                <a:latin typeface="Segoe UI"/>
              </a:defRPr>
            </a:pPr>
            <a:r>
              <a:rPr>
                <a:solidFill>
                  <a:srgbClr val="251E26"/>
                </a:solidFill>
              </a:rPr>
              <a:t>Share of </a:t>
            </a:r>
            <a:r>
              <a:rPr>
                <a:solidFill>
                  <a:srgbClr val="3F3C3E"/>
                </a:solidFill>
              </a:rPr>
              <a:t>Industrial </a:t>
            </a:r>
            <a:r>
              <a:rPr>
                <a:solidFill>
                  <a:srgbClr val="251E26"/>
                </a:solidFill>
              </a:rPr>
              <a:t>Energy Consumption</a:t>
            </a:r>
          </a:p>
        </p:txBody>
      </p:sp>
      <p:sp>
        <p:nvSpPr>
          <p:cNvPr id="7" name="矩形 6">
            <a:extLst>
              <a:ext uri="{FF2B5EF4-FFF2-40B4-BE49-F238E27FC236}">
                <a16:creationId xmlns:a16="http://schemas.microsoft.com/office/drawing/2014/main" id="{257B2D0C-76D2-971C-D370-57F9D3A72445}"/>
              </a:ext>
            </a:extLst>
          </p:cNvPr>
          <p:cNvSpPr/>
          <p:nvPr/>
        </p:nvSpPr>
        <p:spPr>
          <a:xfrm>
            <a:off x="6906768" y="4611624"/>
            <a:ext cx="984504" cy="158496"/>
          </a:xfrm>
          <a:prstGeom prst="rect">
            <a:avLst/>
          </a:prstGeom>
          <a:solidFill>
            <a:srgbClr val="FFFFFF"/>
          </a:solidFill>
        </p:spPr>
        <p:txBody>
          <a:bodyPr wrap="none" lIns="0" tIns="0" rIns="0" bIns="0">
            <a:noAutofit/>
          </a:bodyPr>
          <a:lstStyle/>
          <a:p>
            <a:pPr indent="0">
              <a:defRPr sz="900">
                <a:solidFill>
                  <a:srgbClr val="251E26"/>
                </a:solidFill>
                <a:latin typeface="Arial"/>
              </a:defRPr>
            </a:pPr>
            <a:r>
              <a:t>总增加值占比</a:t>
            </a:r>
          </a:p>
        </p:txBody>
      </p:sp>
    </p:spTree>
    <p:extLst>
      <p:ext uri="{BB962C8B-B14F-4D97-AF65-F5344CB8AC3E}">
        <p14:creationId xmlns:p14="http://schemas.microsoft.com/office/powerpoint/2010/main" val="492608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25</a:t>
            </a:fld>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t>尽管能源密集型产业无疑会受到欧洲结构性高能源价格的不利影响，但即使是化工等最能源密集型产业也并非完全依赖天然气。欧盟27国化工行业总能源消耗明细显示，在入侵之前，天然气占总能源消耗的35.6%——这无疑是一个可观的数字，但远非单一能源依赖。天然气替代石油和天然气替代可再生能源无疑将为欧洲工业提供一些替代方案，因此认为欧洲化工行业将不得不完全关闭而没有补救措施或替代方案是具有误导性的。</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欧洲经济影响</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2051384"/>
            <a:ext cx="6583680" cy="420624"/>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欧盟27国化工行业按来源划分的总能源消耗</a:t>
            </a:r>
          </a:p>
          <a:p>
            <a:pPr>
              <a:defRPr sz="900">
                <a:solidFill>
                  <a:srgbClr val="000000"/>
                </a:solidFill>
                <a:latin typeface="Georgia" panose="02040502050405020303" pitchFamily="18" charset="0"/>
                <a:ea typeface="Source Sans Pro SemiBold" panose="020B0603030403020204" pitchFamily="34" charset="0"/>
              </a:defRPr>
            </a:pPr>
            <a:r>
              <a:t>（截至2019年，根据欧盟统计局数据）</a:t>
            </a:r>
            <a:endParaRPr sz="900">
              <a:latin typeface="Georgia" panose="02040502050405020303" pitchFamily="18" charset="0"/>
              <a:ea typeface="Source Sans Pro SemiBold" panose="020B0603030403020204" pitchFamily="34" charset="0"/>
            </a:endParaRPr>
          </a:p>
          <a:p>
            <a:pPr lvl="0">
              <a:defRPr sz="1200" b="1">
                <a:solidFill>
                  <a:srgbClr val="000000"/>
                </a:solidFill>
                <a:latin typeface="Georgia" panose="02040502050405020303" pitchFamily="18" charset="0"/>
                <a:ea typeface="Source Sans Pro SemiBold" panose="020B0603030403020204" pitchFamily="34" charset="0"/>
              </a:defRPr>
            </a:pPr>
            <a:r>
              <a:t> </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即使是欧洲最能源密集型产业也依赖多元化能源，包括可再生能源和石油</a:t>
            </a:r>
          </a:p>
        </p:txBody>
      </p:sp>
      <p:graphicFrame>
        <p:nvGraphicFramePr>
          <p:cNvPr id="11" name="Chart 10">
            <a:extLst>
              <a:ext uri="{FF2B5EF4-FFF2-40B4-BE49-F238E27FC236}">
                <a16:creationId xmlns:a16="http://schemas.microsoft.com/office/drawing/2014/main" id="{8DE2BFF6-B90B-443A-5A9F-87096E355291}"/>
              </a:ext>
            </a:extLst>
          </p:cNvPr>
          <p:cNvGraphicFramePr>
            <a:graphicFrameLocks/>
          </p:cNvGraphicFramePr>
          <p:nvPr>
            <p:extLst>
              <p:ext uri="{D42A27DB-BD31-4B8C-83A1-F6EECF244321}">
                <p14:modId xmlns:p14="http://schemas.microsoft.com/office/powerpoint/2010/main" val="3958605984"/>
              </p:ext>
            </p:extLst>
          </p:nvPr>
        </p:nvGraphicFramePr>
        <p:xfrm>
          <a:off x="3798582" y="2748986"/>
          <a:ext cx="8215940" cy="3964329"/>
        </p:xfrm>
        <a:graphic>
          <a:graphicData uri="http://schemas.openxmlformats.org/drawingml/2006/chart">
            <c:chart xmlns:c="http://schemas.openxmlformats.org/drawingml/2006/chart" xmlns:r="http://schemas.openxmlformats.org/officeDocument/2006/relationships" r:id="rId2"/>
          </a:graphicData>
        </a:graphic>
      </p:graphicFrame>
      <p:sp>
        <p:nvSpPr>
          <p:cNvPr id="12" name="Content Placeholder 3">
            <a:extLst>
              <a:ext uri="{FF2B5EF4-FFF2-40B4-BE49-F238E27FC236}">
                <a16:creationId xmlns:a16="http://schemas.microsoft.com/office/drawing/2014/main" id="{171B113C-2A95-CE3F-D480-796E291ACFA8}"/>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Tree>
    <p:extLst>
      <p:ext uri="{BB962C8B-B14F-4D97-AF65-F5344CB8AC3E}">
        <p14:creationId xmlns:p14="http://schemas.microsoft.com/office/powerpoint/2010/main" val="889301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26</a:t>
            </a:fld>
          </a:p>
        </p:txBody>
      </p:sp>
      <p:pic>
        <p:nvPicPr>
          <p:cNvPr id="9" name="Content Placeholder 8" descr="Timeline, map  Description automatically generated">
            <a:extLst>
              <a:ext uri="{FF2B5EF4-FFF2-40B4-BE49-F238E27FC236}">
                <a16:creationId xmlns:a16="http://schemas.microsoft.com/office/drawing/2014/main" id="{63EF7C49-447E-FEE8-C387-5B0D58AE10C3}"/>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3858567" y="0"/>
            <a:ext cx="7826076" cy="6858000"/>
          </a:xfrm>
        </p:spPr>
      </p:pic>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欧洲经济影响</a:t>
            </a:r>
          </a:p>
        </p:txBody>
      </p:sp>
      <p:sp>
        <p:nvSpPr>
          <p:cNvPr id="10" name="Content Placeholder 2">
            <a:extLst>
              <a:ext uri="{FF2B5EF4-FFF2-40B4-BE49-F238E27FC236}">
                <a16:creationId xmlns:a16="http://schemas.microsoft.com/office/drawing/2014/main" id="{4B9842AA-56E7-BEF4-C3EB-43134F3297BC}"/>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t>自战争爆发以来，欧洲最能源密集型产业的停产情况表明，停产的程度远未达到许多愤世嫉俗的分析师最初估计的程度。事实上，我们全面的跟踪表明，大多数生产中断都是临时性和部分性的，即使在受影响的设施中，大多数停产也只涉及总活动的一小部分。这些停产仅占即使是最能源密集型产业总活动的一小部分，而且这些企业已将能源价格上涨带来的成本大部分转嫁给了全球消费者，而不仅仅是欧洲的消费者。对欧洲大规模工业停产的担忧从一开始就被夸大了，并且在入侵开始后的7个月里并未发生。</a:t>
            </a:r>
          </a:p>
        </p:txBody>
      </p:sp>
      <p:sp>
        <p:nvSpPr>
          <p:cNvPr id="11" name="Content Placeholder 3">
            <a:extLst>
              <a:ext uri="{FF2B5EF4-FFF2-40B4-BE49-F238E27FC236}">
                <a16:creationId xmlns:a16="http://schemas.microsoft.com/office/drawing/2014/main" id="{75F0B95B-86E4-70D6-89BB-DF9C568874D2}"/>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
        <p:nvSpPr>
          <p:cNvPr id="61" name="矩形 60">
            <a:extLst>
              <a:ext uri="{FF2B5EF4-FFF2-40B4-BE49-F238E27FC236}">
                <a16:creationId xmlns:a16="http://schemas.microsoft.com/office/drawing/2014/main" id="{E8D2BE47-F249-F1F7-331F-46B5B76E9B61}"/>
              </a:ext>
            </a:extLst>
          </p:cNvPr>
          <p:cNvSpPr/>
          <p:nvPr/>
        </p:nvSpPr>
        <p:spPr>
          <a:xfrm>
            <a:off x="4334256" y="2039112"/>
            <a:ext cx="432816" cy="103632"/>
          </a:xfrm>
          <a:prstGeom prst="rect">
            <a:avLst/>
          </a:prstGeom>
          <a:solidFill>
            <a:srgbClr val="FFFFFF"/>
          </a:solidFill>
        </p:spPr>
        <p:txBody>
          <a:bodyPr wrap="none" lIns="0" tIns="0" rIns="0" bIns="0">
            <a:noAutofit/>
          </a:bodyPr>
          <a:lstStyle/>
          <a:p>
            <a:pPr indent="0">
              <a:defRPr sz="1000">
                <a:solidFill>
                  <a:srgbClr val="FFFFFF"/>
                </a:solidFill>
                <a:latin typeface="Times New Roman"/>
                <a:ea typeface="Times New Roman"/>
              </a:defRPr>
            </a:pPr>
            <a:r>
              <a:t>比利时</a:t>
            </a:r>
          </a:p>
        </p:txBody>
      </p:sp>
      <p:sp>
        <p:nvSpPr>
          <p:cNvPr id="62" name="矩形 61">
            <a:extLst>
              <a:ext uri="{FF2B5EF4-FFF2-40B4-BE49-F238E27FC236}">
                <a16:creationId xmlns:a16="http://schemas.microsoft.com/office/drawing/2014/main" id="{D29370DD-C3AD-CFA3-A203-675E6D5B3BA6}"/>
              </a:ext>
            </a:extLst>
          </p:cNvPr>
          <p:cNvSpPr/>
          <p:nvPr/>
        </p:nvSpPr>
        <p:spPr>
          <a:xfrm>
            <a:off x="4343399" y="2090928"/>
            <a:ext cx="1237487" cy="499872"/>
          </a:xfrm>
          <a:prstGeom prst="rect">
            <a:avLst/>
          </a:prstGeom>
          <a:solidFill>
            <a:srgbClr val="FFFFFF"/>
          </a:solidFill>
        </p:spPr>
        <p:txBody>
          <a:bodyPr lIns="0" tIns="0" rIns="0" bIns="0">
            <a:noAutofit/>
          </a:bodyPr>
          <a:lstStyle/>
          <a:p>
            <a:pPr indent="0">
              <a:defRPr sz="550" b="1">
                <a:latin typeface="Arial"/>
              </a:defRPr>
            </a:pPr>
            <a:r>
              <a:t>比利时</a:t>
            </a:r>
          </a:p>
          <a:p>
            <a:pPr indent="0"/>
            <a:endParaRPr sz="550" b="1">
              <a:solidFill>
                <a:srgbClr val="000000"/>
              </a:solidFill>
              <a:latin typeface="Arial"/>
            </a:endParaRPr>
          </a:p>
          <a:p>
            <a:pPr indent="0">
              <a:defRPr>
                <a:solidFill>
                  <a:srgbClr val="000000"/>
                </a:solidFill>
                <a:latin typeface="Arial"/>
              </a:defRPr>
            </a:pPr>
            <a:r>
              <a:rPr sz="550" b="1"/>
              <a:t>YaraTertre- </a:t>
            </a:r>
            <a:r>
              <a:rPr sz="600"/>
              <a:t>420,000吨氨</a:t>
            </a:r>
          </a:p>
          <a:p>
            <a:pPr indent="0">
              <a:defRPr sz="600">
                <a:latin typeface="Arial"/>
              </a:defRPr>
            </a:pPr>
            <a:r>
              <a:rPr>
                <a:solidFill>
                  <a:srgbClr val="F08D5B"/>
                </a:solidFill>
              </a:rPr>
              <a:t>欧洲氨总产量削减至35%</a:t>
            </a:r>
          </a:p>
        </p:txBody>
      </p:sp>
      <p:sp>
        <p:nvSpPr>
          <p:cNvPr id="63" name="矩形 62">
            <a:extLst>
              <a:ext uri="{FF2B5EF4-FFF2-40B4-BE49-F238E27FC236}">
                <a16:creationId xmlns:a16="http://schemas.microsoft.com/office/drawing/2014/main" id="{3D8E6464-F963-2340-28F6-7397B25938AA}"/>
              </a:ext>
            </a:extLst>
          </p:cNvPr>
          <p:cNvSpPr/>
          <p:nvPr/>
        </p:nvSpPr>
        <p:spPr>
          <a:xfrm>
            <a:off x="4334256" y="2789174"/>
            <a:ext cx="408432" cy="100584"/>
          </a:xfrm>
          <a:prstGeom prst="rect">
            <a:avLst/>
          </a:prstGeom>
          <a:solidFill>
            <a:srgbClr val="FFFFFF"/>
          </a:solidFill>
        </p:spPr>
        <p:txBody>
          <a:bodyPr wrap="none" lIns="0" tIns="0" rIns="0" bIns="0">
            <a:noAutofit/>
          </a:bodyPr>
          <a:lstStyle/>
          <a:p>
            <a:pPr indent="0" algn="ctr">
              <a:defRPr sz="550" b="1">
                <a:solidFill>
                  <a:srgbClr val="649DD7"/>
                </a:solidFill>
                <a:latin typeface="Arial"/>
              </a:defRPr>
            </a:pPr>
            <a:r>
              <a:t>法国</a:t>
            </a:r>
          </a:p>
        </p:txBody>
      </p:sp>
      <p:sp>
        <p:nvSpPr>
          <p:cNvPr id="64" name="矩形 63">
            <a:extLst>
              <a:ext uri="{FF2B5EF4-FFF2-40B4-BE49-F238E27FC236}">
                <a16:creationId xmlns:a16="http://schemas.microsoft.com/office/drawing/2014/main" id="{A05696E3-191B-0171-4D8E-BF30EEFA35B5}"/>
              </a:ext>
            </a:extLst>
          </p:cNvPr>
          <p:cNvSpPr/>
          <p:nvPr/>
        </p:nvSpPr>
        <p:spPr>
          <a:xfrm>
            <a:off x="4334256" y="2956560"/>
            <a:ext cx="1143000" cy="371856"/>
          </a:xfrm>
          <a:prstGeom prst="rect">
            <a:avLst/>
          </a:prstGeom>
          <a:solidFill>
            <a:srgbClr val="FFFFFF"/>
          </a:solidFill>
        </p:spPr>
        <p:txBody>
          <a:bodyPr lIns="0" tIns="0" rIns="0" bIns="0">
            <a:noAutofit/>
          </a:bodyPr>
          <a:lstStyle/>
          <a:p>
            <a:pPr indent="0">
              <a:defRPr>
                <a:latin typeface="Arial"/>
              </a:defRPr>
            </a:pPr>
            <a:r>
              <a:rPr sz="550" b="1">
                <a:solidFill>
                  <a:srgbClr val="649DD7"/>
                </a:solidFill>
              </a:rPr>
              <a:t>Yara </a:t>
            </a:r>
            <a:r>
              <a:rPr sz="600">
                <a:solidFill>
                  <a:srgbClr val="649DD7"/>
                </a:solidFill>
              </a:rPr>
              <a:t>贡夫雷维尔 </a:t>
            </a:r>
            <a:r>
              <a:rPr sz="600">
                <a:solidFill>
                  <a:srgbClr val="373861"/>
                </a:solidFill>
              </a:rPr>
              <a:t>-4</a:t>
            </a:r>
            <a:r>
              <a:rPr sz="600">
                <a:solidFill>
                  <a:srgbClr val="352A3A"/>
                </a:solidFill>
              </a:rPr>
              <a:t>00,0</a:t>
            </a:r>
            <a:r>
              <a:rPr sz="600">
                <a:solidFill>
                  <a:srgbClr val="649DD7"/>
                </a:solidFill>
              </a:rPr>
              <a:t>00吨氨</a:t>
            </a:r>
          </a:p>
          <a:p>
            <a:pPr indent="0">
              <a:defRPr sz="600">
                <a:latin typeface="Arial"/>
              </a:defRPr>
            </a:pPr>
            <a:r>
              <a:rPr>
                <a:solidFill>
                  <a:srgbClr val="F08D5B"/>
                </a:solidFill>
              </a:rPr>
              <a:t>欧洲氨总产量削减至35%</a:t>
            </a:r>
          </a:p>
        </p:txBody>
      </p:sp>
      <p:sp>
        <p:nvSpPr>
          <p:cNvPr id="65" name="矩形 64">
            <a:extLst>
              <a:ext uri="{FF2B5EF4-FFF2-40B4-BE49-F238E27FC236}">
                <a16:creationId xmlns:a16="http://schemas.microsoft.com/office/drawing/2014/main" id="{03AC9405-01DD-5076-797B-7DE465F8086B}"/>
              </a:ext>
            </a:extLst>
          </p:cNvPr>
          <p:cNvSpPr/>
          <p:nvPr/>
        </p:nvSpPr>
        <p:spPr>
          <a:xfrm>
            <a:off x="4437888" y="3605784"/>
            <a:ext cx="454152" cy="91440"/>
          </a:xfrm>
          <a:prstGeom prst="rect">
            <a:avLst/>
          </a:prstGeom>
          <a:solidFill>
            <a:srgbClr val="FFFFFF"/>
          </a:solidFill>
        </p:spPr>
        <p:txBody>
          <a:bodyPr wrap="none" lIns="0" tIns="0" rIns="0" bIns="0">
            <a:noAutofit/>
          </a:bodyPr>
          <a:lstStyle/>
          <a:p>
            <a:pPr indent="0">
              <a:defRPr sz="550" b="1">
                <a:solidFill>
                  <a:srgbClr val="649DD7"/>
                </a:solidFill>
                <a:latin typeface="Arial"/>
              </a:defRPr>
            </a:pPr>
            <a:r>
              <a:t>德国</a:t>
            </a:r>
          </a:p>
        </p:txBody>
      </p:sp>
      <p:sp>
        <p:nvSpPr>
          <p:cNvPr id="66" name="矩形 65">
            <a:extLst>
              <a:ext uri="{FF2B5EF4-FFF2-40B4-BE49-F238E27FC236}">
                <a16:creationId xmlns:a16="http://schemas.microsoft.com/office/drawing/2014/main" id="{8AED9E56-9A75-2BAE-372C-22ACB88BDF61}"/>
              </a:ext>
            </a:extLst>
          </p:cNvPr>
          <p:cNvSpPr/>
          <p:nvPr/>
        </p:nvSpPr>
        <p:spPr>
          <a:xfrm>
            <a:off x="4428744" y="3752088"/>
            <a:ext cx="1237488" cy="381000"/>
          </a:xfrm>
          <a:prstGeom prst="rect">
            <a:avLst/>
          </a:prstGeom>
          <a:solidFill>
            <a:srgbClr val="FFFFFF"/>
          </a:solidFill>
        </p:spPr>
        <p:txBody>
          <a:bodyPr lIns="0" tIns="0" rIns="0" bIns="0">
            <a:noAutofit/>
          </a:bodyPr>
          <a:lstStyle/>
          <a:p>
            <a:pPr indent="0">
              <a:defRPr>
                <a:solidFill>
                  <a:srgbClr val="000000"/>
                </a:solidFill>
                <a:latin typeface="Arial"/>
              </a:defRPr>
            </a:pPr>
            <a:r>
              <a:rPr sz="550" b="1"/>
              <a:t>巴斯夫</a:t>
            </a:r>
            <a:r>
              <a:rPr sz="550" b="1">
                <a:ea typeface="Arial"/>
              </a:rPr>
              <a:t> 路德维希港-6</a:t>
            </a:r>
            <a:r>
              <a:rPr sz="600"/>
              <a:t>20,000</a:t>
            </a:r>
          </a:p>
          <a:p>
            <a:pPr indent="0">
              <a:defRPr sz="600">
                <a:latin typeface="Arial"/>
              </a:defRPr>
            </a:pPr>
            <a:r>
              <a:rPr>
                <a:solidFill>
                  <a:srgbClr val="000000"/>
                </a:solidFill>
              </a:rPr>
              <a:t>吨乙烯</a:t>
            </a:r>
            <a:r>
              <a:rPr>
                <a:solidFill>
                  <a:srgbClr val="000000"/>
                </a:solidFill>
                <a:ea typeface="Arial"/>
              </a:rPr>
              <a:t> </a:t>
            </a:r>
            <a:r>
              <a:rPr>
                <a:solidFill>
                  <a:srgbClr val="000000"/>
                </a:solidFill>
              </a:rPr>
              <a:t>烯</a:t>
            </a:r>
            <a:r>
              <a:rPr>
                <a:solidFill>
                  <a:srgbClr val="000000"/>
                </a:solidFill>
                <a:ea typeface="Arial"/>
              </a:rPr>
              <a:t> </a:t>
            </a:r>
            <a:r>
              <a:rPr>
                <a:solidFill>
                  <a:srgbClr val="000000"/>
                </a:solidFill>
              </a:rPr>
              <a:t>工厂将在天然气供应长期低于50%的情况下关闭</a:t>
            </a:r>
          </a:p>
          <a:p>
            <a:pPr indent="0">
              <a:defRPr sz="600">
                <a:solidFill>
                  <a:srgbClr val="FD9470"/>
                </a:solidFill>
                <a:latin typeface="Arial"/>
              </a:defRPr>
            </a:pPr>
            <a:r>
              <a:t>长时间。</a:t>
            </a:r>
          </a:p>
        </p:txBody>
      </p:sp>
      <p:sp>
        <p:nvSpPr>
          <p:cNvPr id="67" name="矩形 66">
            <a:extLst>
              <a:ext uri="{FF2B5EF4-FFF2-40B4-BE49-F238E27FC236}">
                <a16:creationId xmlns:a16="http://schemas.microsoft.com/office/drawing/2014/main" id="{C4071053-9B1B-0237-4A50-0D092340C30B}"/>
              </a:ext>
            </a:extLst>
          </p:cNvPr>
          <p:cNvSpPr/>
          <p:nvPr/>
        </p:nvSpPr>
        <p:spPr>
          <a:xfrm>
            <a:off x="4434840" y="4142232"/>
            <a:ext cx="1228344" cy="423672"/>
          </a:xfrm>
          <a:prstGeom prst="rect">
            <a:avLst/>
          </a:prstGeom>
          <a:solidFill>
            <a:srgbClr val="FFFFFF"/>
          </a:solidFill>
        </p:spPr>
        <p:txBody>
          <a:bodyPr lIns="0" tIns="0" rIns="0" bIns="0">
            <a:noAutofit/>
          </a:bodyPr>
          <a:lstStyle/>
          <a:p>
            <a:pPr indent="0">
              <a:defRPr sz="600">
                <a:solidFill>
                  <a:srgbClr val="000000"/>
                </a:solidFill>
                <a:latin typeface="Arial"/>
              </a:defRPr>
            </a:pPr>
            <a:r>
              <a:t>SKW-130万吨</a:t>
            </a:r>
            <a:endParaRPr sz="600">
              <a:solidFill>
                <a:srgbClr val="000000"/>
              </a:solidFill>
              <a:latin typeface="Arial"/>
            </a:endParaRPr>
          </a:p>
          <a:p>
            <a:pPr indent="0">
              <a:defRPr sz="600">
                <a:latin typeface="Arial"/>
              </a:defRPr>
            </a:pPr>
            <a:r>
              <a:rPr>
                <a:solidFill>
                  <a:srgbClr val="000000"/>
                </a:solidFill>
              </a:rPr>
              <a:t>氨，</a:t>
            </a:r>
            <a:r>
              <a:rPr>
                <a:solidFill>
                  <a:schemeClr val="accent6"/>
                </a:solidFill>
              </a:rPr>
              <a:t>仅</a:t>
            </a:r>
            <a:r>
              <a:rPr>
                <a:solidFill>
                  <a:srgbClr val="FD9470"/>
                </a:solidFill>
              </a:rPr>
              <a:t>运行</a:t>
            </a:r>
          </a:p>
          <a:p>
            <a:pPr indent="0">
              <a:defRPr sz="600">
                <a:solidFill>
                  <a:srgbClr val="FD9470"/>
                </a:solidFill>
                <a:latin typeface="Arial"/>
              </a:defRPr>
            </a:pPr>
            <a:r>
              <a:t>氨生产线自8月14日关闭，其他装置至少自7月初关闭。</a:t>
            </a:r>
          </a:p>
        </p:txBody>
      </p:sp>
      <p:sp>
        <p:nvSpPr>
          <p:cNvPr id="68" name="矩形 67">
            <a:extLst>
              <a:ext uri="{FF2B5EF4-FFF2-40B4-BE49-F238E27FC236}">
                <a16:creationId xmlns:a16="http://schemas.microsoft.com/office/drawing/2014/main" id="{D75811CD-FC7E-E712-F6A6-2C454FED5F2A}"/>
              </a:ext>
            </a:extLst>
          </p:cNvPr>
          <p:cNvSpPr/>
          <p:nvPr/>
        </p:nvSpPr>
        <p:spPr>
          <a:xfrm>
            <a:off x="4443984" y="4587240"/>
            <a:ext cx="1161288" cy="338328"/>
          </a:xfrm>
          <a:prstGeom prst="rect">
            <a:avLst/>
          </a:prstGeom>
          <a:solidFill>
            <a:srgbClr val="FFFFFF"/>
          </a:solidFill>
        </p:spPr>
        <p:txBody>
          <a:bodyPr lIns="0" tIns="0" rIns="0" bIns="0">
            <a:noAutofit/>
          </a:bodyPr>
          <a:lstStyle/>
          <a:p>
            <a:pPr indent="0">
              <a:lnSpc>
                <a:spcPct val="105000"/>
              </a:lnSpc>
              <a:defRPr sz="550" b="1">
                <a:solidFill>
                  <a:srgbClr val="000000"/>
                </a:solidFill>
                <a:latin typeface="Arial"/>
              </a:defRPr>
            </a:pPr>
            <a:r>
              <a:t>赢创威斯灵</a:t>
            </a:r>
            <a:r>
              <a:rPr>
                <a:ea typeface="Arial"/>
              </a:rPr>
              <a:t> </a:t>
            </a:r>
            <a:r>
              <a:t>和沃尔姆斯</a:t>
            </a:r>
          </a:p>
          <a:p>
            <a:pPr indent="0">
              <a:lnSpc>
                <a:spcPct val="96000"/>
              </a:lnSpc>
              <a:defRPr sz="600">
                <a:latin typeface="Arial"/>
              </a:defRPr>
            </a:pPr>
            <a:r>
              <a:rPr>
                <a:solidFill>
                  <a:srgbClr val="595959"/>
                </a:solidFill>
              </a:rPr>
              <a:t>320,000</a:t>
            </a:r>
            <a:r>
              <a:rPr>
                <a:solidFill>
                  <a:srgbClr val="595959"/>
                </a:solidFill>
                <a:ea typeface="Arial"/>
              </a:rPr>
              <a:t> </a:t>
            </a:r>
            <a:r>
              <a:rPr>
                <a:solidFill>
                  <a:srgbClr val="595959"/>
                </a:solidFill>
              </a:rPr>
              <a:t>吨</a:t>
            </a:r>
            <a:r>
              <a:rPr>
                <a:solidFill>
                  <a:srgbClr val="251E26"/>
                </a:solidFill>
              </a:rPr>
              <a:t> MMA </a:t>
            </a:r>
            <a:r>
              <a:rPr>
                <a:solidFill>
                  <a:srgbClr val="595959"/>
                </a:solidFill>
              </a:rPr>
              <a:t>运行率已调整，约70%</a:t>
            </a:r>
          </a:p>
        </p:txBody>
      </p:sp>
      <p:sp>
        <p:nvSpPr>
          <p:cNvPr id="69" name="矩形 68">
            <a:extLst>
              <a:ext uri="{FF2B5EF4-FFF2-40B4-BE49-F238E27FC236}">
                <a16:creationId xmlns:a16="http://schemas.microsoft.com/office/drawing/2014/main" id="{2A212FBF-73EA-CC54-A90F-CB3FF2167820}"/>
              </a:ext>
            </a:extLst>
          </p:cNvPr>
          <p:cNvSpPr/>
          <p:nvPr/>
        </p:nvSpPr>
        <p:spPr>
          <a:xfrm>
            <a:off x="4425696" y="4937760"/>
            <a:ext cx="1237488" cy="338328"/>
          </a:xfrm>
          <a:prstGeom prst="rect">
            <a:avLst/>
          </a:prstGeom>
          <a:solidFill>
            <a:srgbClr val="FFFFFF"/>
          </a:solidFill>
        </p:spPr>
        <p:txBody>
          <a:bodyPr lIns="0" tIns="0" rIns="0" bIns="0">
            <a:noAutofit/>
          </a:bodyPr>
          <a:lstStyle/>
          <a:p>
            <a:pPr indent="0">
              <a:defRPr>
                <a:solidFill>
                  <a:srgbClr val="000000"/>
                </a:solidFill>
                <a:latin typeface="Arial"/>
              </a:defRPr>
            </a:pPr>
            <a:r>
              <a:rPr sz="550" b="1"/>
              <a:t>DOMO莱纳- </a:t>
            </a:r>
            <a:r>
              <a:rPr sz="600"/>
              <a:t>130,000吨己内酰胺，20,000吨尼龙</a:t>
            </a:r>
          </a:p>
          <a:p>
            <a:pPr indent="0">
              <a:defRPr sz="600">
                <a:solidFill>
                  <a:srgbClr val="FD9470"/>
                </a:solidFill>
                <a:latin typeface="Arial"/>
              </a:defRPr>
            </a:pPr>
            <a:r>
              <a:t>原材料限制导致的不可抗力</a:t>
            </a:r>
          </a:p>
        </p:txBody>
      </p:sp>
      <p:sp>
        <p:nvSpPr>
          <p:cNvPr id="70" name="矩形 69">
            <a:extLst>
              <a:ext uri="{FF2B5EF4-FFF2-40B4-BE49-F238E27FC236}">
                <a16:creationId xmlns:a16="http://schemas.microsoft.com/office/drawing/2014/main" id="{304DC092-79C0-2F4F-CA5A-44CA646273A4}"/>
              </a:ext>
            </a:extLst>
          </p:cNvPr>
          <p:cNvSpPr/>
          <p:nvPr/>
        </p:nvSpPr>
        <p:spPr>
          <a:xfrm>
            <a:off x="4428744" y="5297424"/>
            <a:ext cx="1216152" cy="341376"/>
          </a:xfrm>
          <a:prstGeom prst="rect">
            <a:avLst/>
          </a:prstGeom>
          <a:solidFill>
            <a:srgbClr val="FFFFFF"/>
          </a:solidFill>
        </p:spPr>
        <p:txBody>
          <a:bodyPr lIns="0" tIns="0" rIns="0" bIns="0">
            <a:noAutofit/>
          </a:bodyPr>
          <a:lstStyle/>
          <a:p>
            <a:pPr indent="0">
              <a:defRPr>
                <a:latin typeface="Arial"/>
              </a:defRPr>
            </a:pPr>
            <a:r>
              <a:rPr sz="550" b="1">
                <a:solidFill>
                  <a:srgbClr val="000000"/>
                </a:solidFill>
              </a:rPr>
              <a:t>Yara 布伦斯比特尔- </a:t>
            </a:r>
            <a:r>
              <a:rPr sz="600">
                <a:solidFill>
                  <a:srgbClr val="000000"/>
                </a:solidFill>
              </a:rPr>
              <a:t>750,000吨</a:t>
            </a:r>
            <a:r>
              <a:rPr sz="600">
                <a:solidFill>
                  <a:srgbClr val="3F3C3E"/>
                </a:solidFill>
              </a:rPr>
              <a:t>氨。</a:t>
            </a:r>
            <a:r>
              <a:rPr sz="600">
                <a:solidFill>
                  <a:srgbClr val="F08D5B"/>
                </a:solidFill>
              </a:rPr>
              <a:t>欧洲氨总产量削减至35%</a:t>
            </a:r>
          </a:p>
        </p:txBody>
      </p:sp>
      <p:sp>
        <p:nvSpPr>
          <p:cNvPr id="71" name="矩形 70">
            <a:extLst>
              <a:ext uri="{FF2B5EF4-FFF2-40B4-BE49-F238E27FC236}">
                <a16:creationId xmlns:a16="http://schemas.microsoft.com/office/drawing/2014/main" id="{689591AF-059B-3ACB-68C1-DC80B79D3D69}"/>
              </a:ext>
            </a:extLst>
          </p:cNvPr>
          <p:cNvSpPr/>
          <p:nvPr/>
        </p:nvSpPr>
        <p:spPr>
          <a:xfrm>
            <a:off x="4413504" y="5647944"/>
            <a:ext cx="1228344" cy="243840"/>
          </a:xfrm>
          <a:prstGeom prst="rect">
            <a:avLst/>
          </a:prstGeom>
          <a:solidFill>
            <a:srgbClr val="FFFFFF"/>
          </a:solidFill>
        </p:spPr>
        <p:txBody>
          <a:bodyPr lIns="0" tIns="0" rIns="0" bIns="0">
            <a:noAutofit/>
          </a:bodyPr>
          <a:lstStyle/>
          <a:p>
            <a:pPr indent="0">
              <a:defRPr>
                <a:latin typeface="Arial"/>
              </a:defRPr>
            </a:pPr>
            <a:r>
              <a:rPr sz="550" b="1">
                <a:solidFill>
                  <a:srgbClr val="000000"/>
                </a:solidFill>
              </a:rPr>
              <a:t>DOW 莱纳和施洛保-</a:t>
            </a:r>
            <a:r>
              <a:rPr sz="600">
                <a:solidFill>
                  <a:srgbClr val="000000"/>
                </a:solidFill>
              </a:rPr>
              <a:t>385,000</a:t>
            </a:r>
            <a:r>
              <a:rPr sz="600">
                <a:solidFill>
                  <a:srgbClr val="000000"/>
                </a:solidFill>
                <a:ea typeface="Arial"/>
              </a:rPr>
              <a:t> </a:t>
            </a:r>
            <a:r>
              <a:rPr sz="600">
                <a:solidFill>
                  <a:srgbClr val="3F3C3E"/>
                </a:solidFill>
              </a:rPr>
              <a:t>吨聚乙烯，</a:t>
            </a:r>
          </a:p>
          <a:p>
            <a:pPr indent="0">
              <a:defRPr sz="600">
                <a:solidFill>
                  <a:srgbClr val="FD9470"/>
                </a:solidFill>
                <a:latin typeface="Arial"/>
              </a:defRPr>
            </a:pPr>
            <a:r>
              <a:t>减少15%</a:t>
            </a:r>
          </a:p>
        </p:txBody>
      </p:sp>
      <p:sp>
        <p:nvSpPr>
          <p:cNvPr id="72" name="矩形 71">
            <a:extLst>
              <a:ext uri="{FF2B5EF4-FFF2-40B4-BE49-F238E27FC236}">
                <a16:creationId xmlns:a16="http://schemas.microsoft.com/office/drawing/2014/main" id="{3001D58E-C32D-90B0-FE95-58D06149539A}"/>
              </a:ext>
            </a:extLst>
          </p:cNvPr>
          <p:cNvSpPr/>
          <p:nvPr/>
        </p:nvSpPr>
        <p:spPr>
          <a:xfrm>
            <a:off x="4428744" y="5894832"/>
            <a:ext cx="1210056" cy="262128"/>
          </a:xfrm>
          <a:prstGeom prst="rect">
            <a:avLst/>
          </a:prstGeom>
          <a:solidFill>
            <a:srgbClr val="FFFFFF"/>
          </a:solidFill>
        </p:spPr>
        <p:txBody>
          <a:bodyPr lIns="0" tIns="0" rIns="0" bIns="0">
            <a:noAutofit/>
          </a:bodyPr>
          <a:lstStyle/>
          <a:p>
            <a:pPr indent="0">
              <a:defRPr>
                <a:latin typeface="Arial"/>
              </a:defRPr>
            </a:pPr>
            <a:r>
              <a:rPr sz="550" b="1">
                <a:solidFill>
                  <a:srgbClr val="000000"/>
                </a:solidFill>
              </a:rPr>
              <a:t>拉迪埃尔</a:t>
            </a:r>
            <a:r>
              <a:rPr sz="550" b="1">
                <a:solidFill>
                  <a:srgbClr val="000000"/>
                </a:solidFill>
                <a:ea typeface="Arial"/>
              </a:rPr>
              <a:t> </a:t>
            </a:r>
            <a:r>
              <a:rPr sz="550" b="1">
                <a:solidFill>
                  <a:srgbClr val="000000"/>
                </a:solidFill>
              </a:rPr>
              <a:t>蔡尔茨- </a:t>
            </a:r>
            <a:r>
              <a:rPr sz="600">
                <a:solidFill>
                  <a:srgbClr val="3F3C3E"/>
                </a:solidFill>
              </a:rPr>
              <a:t>100,000吨</a:t>
            </a:r>
            <a:r>
              <a:rPr sz="600">
                <a:solidFill>
                  <a:srgbClr val="352A3A"/>
                </a:solidFill>
              </a:rPr>
              <a:t>己二酸，</a:t>
            </a:r>
            <a:r>
              <a:rPr sz="600">
                <a:solidFill>
                  <a:srgbClr val="FD9470"/>
                </a:solidFill>
              </a:rPr>
              <a:t>原材料短缺导致的不可抗力</a:t>
            </a:r>
          </a:p>
        </p:txBody>
      </p:sp>
      <p:sp>
        <p:nvSpPr>
          <p:cNvPr id="73" name="矩形 72">
            <a:extLst>
              <a:ext uri="{FF2B5EF4-FFF2-40B4-BE49-F238E27FC236}">
                <a16:creationId xmlns:a16="http://schemas.microsoft.com/office/drawing/2014/main" id="{06966F34-EF10-D826-0E58-559AA44D29B6}"/>
              </a:ext>
            </a:extLst>
          </p:cNvPr>
          <p:cNvSpPr/>
          <p:nvPr/>
        </p:nvSpPr>
        <p:spPr>
          <a:xfrm>
            <a:off x="6803136" y="935736"/>
            <a:ext cx="658368" cy="97536"/>
          </a:xfrm>
          <a:prstGeom prst="rect">
            <a:avLst/>
          </a:prstGeom>
          <a:solidFill>
            <a:srgbClr val="FFFFFF"/>
          </a:solidFill>
        </p:spPr>
        <p:txBody>
          <a:bodyPr wrap="none" lIns="0" tIns="0" rIns="0" bIns="0">
            <a:noAutofit/>
          </a:bodyPr>
          <a:lstStyle/>
          <a:p>
            <a:pPr indent="0" algn="r">
              <a:defRPr sz="550" b="1">
                <a:solidFill>
                  <a:srgbClr val="649DD7"/>
                </a:solidFill>
                <a:latin typeface="Arial"/>
              </a:defRPr>
            </a:pPr>
            <a:r>
              <a:t>荷兰</a:t>
            </a:r>
          </a:p>
        </p:txBody>
      </p:sp>
      <p:sp>
        <p:nvSpPr>
          <p:cNvPr id="74" name="矩形 73">
            <a:extLst>
              <a:ext uri="{FF2B5EF4-FFF2-40B4-BE49-F238E27FC236}">
                <a16:creationId xmlns:a16="http://schemas.microsoft.com/office/drawing/2014/main" id="{CE4824E2-A715-3D7B-A604-BAD8441ADA7F}"/>
              </a:ext>
            </a:extLst>
          </p:cNvPr>
          <p:cNvSpPr/>
          <p:nvPr/>
        </p:nvSpPr>
        <p:spPr>
          <a:xfrm>
            <a:off x="6815328" y="1091184"/>
            <a:ext cx="1225296" cy="292608"/>
          </a:xfrm>
          <a:prstGeom prst="rect">
            <a:avLst/>
          </a:prstGeom>
          <a:solidFill>
            <a:srgbClr val="FFFFFF"/>
          </a:solidFill>
        </p:spPr>
        <p:txBody>
          <a:bodyPr lIns="0" tIns="0" rIns="0" bIns="0">
            <a:noAutofit/>
          </a:bodyPr>
          <a:lstStyle/>
          <a:p>
            <a:pPr indent="0">
              <a:defRPr>
                <a:latin typeface="Arial"/>
              </a:defRPr>
            </a:pPr>
            <a:r>
              <a:rPr sz="600">
                <a:solidFill>
                  <a:srgbClr val="000000"/>
                </a:solidFill>
              </a:rPr>
              <a:t>Yara </a:t>
            </a:r>
            <a:r>
              <a:rPr sz="550" b="1">
                <a:solidFill>
                  <a:srgbClr val="000000"/>
                </a:solidFill>
              </a:rPr>
              <a:t>斯勒伊斯基尔 -</a:t>
            </a:r>
            <a:r>
              <a:rPr sz="600">
                <a:solidFill>
                  <a:srgbClr val="352A3A"/>
                </a:solidFill>
              </a:rPr>
              <a:t>130万</a:t>
            </a:r>
          </a:p>
          <a:p>
            <a:pPr indent="0">
              <a:defRPr sz="600">
                <a:solidFill>
                  <a:srgbClr val="352A3A"/>
                </a:solidFill>
                <a:latin typeface="Arial"/>
              </a:defRPr>
            </a:pPr>
            <a:r>
              <a:t>吨尿素，170万吨氨，</a:t>
            </a:r>
          </a:p>
        </p:txBody>
      </p:sp>
      <p:sp>
        <p:nvSpPr>
          <p:cNvPr id="75" name="矩形 74">
            <a:extLst>
              <a:ext uri="{FF2B5EF4-FFF2-40B4-BE49-F238E27FC236}">
                <a16:creationId xmlns:a16="http://schemas.microsoft.com/office/drawing/2014/main" id="{9E81AF73-96F8-2203-286E-7B9E67FA8F5E}"/>
              </a:ext>
            </a:extLst>
          </p:cNvPr>
          <p:cNvSpPr/>
          <p:nvPr/>
        </p:nvSpPr>
        <p:spPr>
          <a:xfrm>
            <a:off x="6824472" y="1392936"/>
            <a:ext cx="1264920" cy="246888"/>
          </a:xfrm>
          <a:prstGeom prst="rect">
            <a:avLst/>
          </a:prstGeom>
          <a:solidFill>
            <a:srgbClr val="FFFFFF"/>
          </a:solidFill>
        </p:spPr>
        <p:txBody>
          <a:bodyPr lIns="0" tIns="0" rIns="0" bIns="0">
            <a:noAutofit/>
          </a:bodyPr>
          <a:lstStyle/>
          <a:p>
            <a:pPr indent="0" algn="just">
              <a:defRPr sz="600">
                <a:solidFill>
                  <a:srgbClr val="F08D5B"/>
                </a:solidFill>
                <a:latin typeface="Arial"/>
              </a:defRPr>
            </a:pPr>
            <a:r>
              <a:t>减产，欧洲总氨产量削减至</a:t>
            </a:r>
            <a:r>
              <a:rPr>
                <a:ea typeface="Arial"/>
              </a:rPr>
              <a:t> </a:t>
            </a:r>
            <a:endParaRPr sz="600">
              <a:solidFill>
                <a:srgbClr val="F08D5B"/>
              </a:solidFill>
              <a:latin typeface="Arial"/>
              <a:ea typeface="Arial"/>
            </a:endParaRPr>
          </a:p>
          <a:p>
            <a:pPr indent="0" algn="just">
              <a:defRPr sz="600">
                <a:solidFill>
                  <a:srgbClr val="F08D5B"/>
                </a:solidFill>
                <a:latin typeface="Arial"/>
              </a:defRPr>
            </a:pPr>
            <a:r>
              <a:t>35%</a:t>
            </a:r>
          </a:p>
        </p:txBody>
      </p:sp>
      <p:sp>
        <p:nvSpPr>
          <p:cNvPr id="76" name="矩形 75">
            <a:extLst>
              <a:ext uri="{FF2B5EF4-FFF2-40B4-BE49-F238E27FC236}">
                <a16:creationId xmlns:a16="http://schemas.microsoft.com/office/drawing/2014/main" id="{D39A224F-5140-E703-DF83-F2DE8139852E}"/>
              </a:ext>
            </a:extLst>
          </p:cNvPr>
          <p:cNvSpPr/>
          <p:nvPr/>
        </p:nvSpPr>
        <p:spPr>
          <a:xfrm>
            <a:off x="6793992" y="1639824"/>
            <a:ext cx="1298448" cy="182880"/>
          </a:xfrm>
          <a:prstGeom prst="rect">
            <a:avLst/>
          </a:prstGeom>
          <a:solidFill>
            <a:srgbClr val="FFFFFF"/>
          </a:solidFill>
        </p:spPr>
        <p:txBody>
          <a:bodyPr lIns="0" tIns="0" rIns="0" bIns="0">
            <a:noAutofit/>
          </a:bodyPr>
          <a:lstStyle/>
          <a:p>
            <a:pPr indent="0">
              <a:defRPr sz="600">
                <a:solidFill>
                  <a:srgbClr val="000000"/>
                </a:solidFill>
                <a:latin typeface="Arial"/>
              </a:defRPr>
            </a:pPr>
            <a:r>
              <a:t>OCI - 550,000吨氨</a:t>
            </a:r>
          </a:p>
          <a:p>
            <a:pPr indent="0">
              <a:defRPr sz="600">
                <a:solidFill>
                  <a:srgbClr val="FD9470"/>
                </a:solidFill>
                <a:latin typeface="Arial"/>
              </a:defRPr>
            </a:pPr>
            <a:r>
              <a:t>一条氨生产线停产。</a:t>
            </a:r>
          </a:p>
        </p:txBody>
      </p:sp>
      <p:sp>
        <p:nvSpPr>
          <p:cNvPr id="77" name="矩形 76">
            <a:extLst>
              <a:ext uri="{FF2B5EF4-FFF2-40B4-BE49-F238E27FC236}">
                <a16:creationId xmlns:a16="http://schemas.microsoft.com/office/drawing/2014/main" id="{D6F2C8D8-17F7-8664-6B0F-34DFFFA0228F}"/>
              </a:ext>
            </a:extLst>
          </p:cNvPr>
          <p:cNvSpPr/>
          <p:nvPr/>
        </p:nvSpPr>
        <p:spPr>
          <a:xfrm>
            <a:off x="6824472" y="1828800"/>
            <a:ext cx="1264920" cy="262128"/>
          </a:xfrm>
          <a:prstGeom prst="rect">
            <a:avLst/>
          </a:prstGeom>
          <a:solidFill>
            <a:srgbClr val="FFFFFF"/>
          </a:solidFill>
        </p:spPr>
        <p:txBody>
          <a:bodyPr lIns="0" tIns="0" rIns="0" bIns="0">
            <a:noAutofit/>
          </a:bodyPr>
          <a:lstStyle/>
          <a:p>
            <a:pPr indent="0">
              <a:defRPr>
                <a:solidFill>
                  <a:srgbClr val="000000"/>
                </a:solidFill>
                <a:latin typeface="Arial"/>
              </a:defRPr>
            </a:pPr>
            <a:r>
              <a:rPr sz="550" b="1"/>
              <a:t>Fibtrant</a:t>
            </a:r>
            <a:r>
              <a:rPr sz="600"/>
              <a:t> - 270,000吨己内酰胺</a:t>
            </a:r>
          </a:p>
          <a:p>
            <a:pPr indent="0">
              <a:defRPr sz="600">
                <a:solidFill>
                  <a:srgbClr val="FD9470"/>
                </a:solidFill>
                <a:latin typeface="Arial"/>
              </a:defRPr>
            </a:pPr>
            <a:r>
              <a:t>以较低的产能运行，一条生产线出现技术问题</a:t>
            </a:r>
          </a:p>
        </p:txBody>
      </p:sp>
      <p:sp>
        <p:nvSpPr>
          <p:cNvPr id="78" name="矩形 77">
            <a:extLst>
              <a:ext uri="{FF2B5EF4-FFF2-40B4-BE49-F238E27FC236}">
                <a16:creationId xmlns:a16="http://schemas.microsoft.com/office/drawing/2014/main" id="{425FF908-E605-ABD7-A072-914E3566D761}"/>
              </a:ext>
            </a:extLst>
          </p:cNvPr>
          <p:cNvSpPr/>
          <p:nvPr/>
        </p:nvSpPr>
        <p:spPr>
          <a:xfrm>
            <a:off x="6821424" y="2112264"/>
            <a:ext cx="1243584" cy="466344"/>
          </a:xfrm>
          <a:prstGeom prst="rect">
            <a:avLst/>
          </a:prstGeom>
          <a:solidFill>
            <a:srgbClr val="FFFFFF"/>
          </a:solidFill>
        </p:spPr>
        <p:txBody>
          <a:bodyPr lIns="0" tIns="0" rIns="0" bIns="0">
            <a:noAutofit/>
          </a:bodyPr>
          <a:lstStyle/>
          <a:p>
            <a:pPr indent="0">
              <a:defRPr>
                <a:latin typeface="Arial"/>
              </a:defRPr>
            </a:pPr>
            <a:r>
              <a:rPr sz="550" b="1">
                <a:solidFill>
                  <a:srgbClr val="000000"/>
                </a:solidFill>
              </a:rPr>
              <a:t>OCI BioMCN</a:t>
            </a:r>
            <a:r>
              <a:rPr sz="600">
                <a:solidFill>
                  <a:srgbClr val="352A3A"/>
                </a:solidFill>
              </a:rPr>
              <a:t> - 120万吨甲醇，</a:t>
            </a:r>
            <a:r>
              <a:rPr sz="600">
                <a:solidFill>
                  <a:schemeClr val="accent6"/>
                </a:solidFill>
              </a:rPr>
              <a:t>关</a:t>
            </a:r>
            <a:r>
              <a:rPr sz="600">
                <a:solidFill>
                  <a:srgbClr val="FD9470"/>
                </a:solidFill>
              </a:rPr>
              <a:t>停</a:t>
            </a:r>
          </a:p>
          <a:p>
            <a:pPr indent="0">
              <a:lnSpc>
                <a:spcPct val="105000"/>
              </a:lnSpc>
              <a:defRPr>
                <a:latin typeface="Arial"/>
              </a:defRPr>
            </a:pPr>
            <a:r>
              <a:rPr sz="550" b="1">
                <a:solidFill>
                  <a:srgbClr val="000000"/>
                </a:solidFill>
              </a:rPr>
              <a:t>陶氏特尔讷曾</a:t>
            </a:r>
            <a:r>
              <a:rPr sz="600">
                <a:solidFill>
                  <a:srgbClr val="000000"/>
                </a:solidFill>
              </a:rPr>
              <a:t> - 91</a:t>
            </a:r>
            <a:r>
              <a:rPr sz="600">
                <a:solidFill>
                  <a:srgbClr val="595959"/>
                </a:solidFill>
              </a:rPr>
              <a:t>0,000</a:t>
            </a:r>
          </a:p>
          <a:p>
            <a:pPr indent="0">
              <a:lnSpc>
                <a:spcPct val="105000"/>
              </a:lnSpc>
              <a:defRPr sz="600">
                <a:latin typeface="Arial"/>
              </a:defRPr>
            </a:pPr>
            <a:r>
              <a:rPr>
                <a:solidFill>
                  <a:srgbClr val="352A3A"/>
                </a:solidFill>
              </a:rPr>
              <a:t>吨聚乙烯，</a:t>
            </a:r>
            <a:r>
              <a:rPr>
                <a:solidFill>
                  <a:srgbClr val="FD9470"/>
                </a:solidFill>
              </a:rPr>
              <a:t>15%</a:t>
            </a:r>
          </a:p>
          <a:p>
            <a:pPr indent="0">
              <a:lnSpc>
                <a:spcPct val="105000"/>
              </a:lnSpc>
              <a:defRPr sz="600">
                <a:solidFill>
                  <a:srgbClr val="FD9470"/>
                </a:solidFill>
                <a:latin typeface="Arial"/>
              </a:defRPr>
            </a:pPr>
            <a:r>
              <a:t>减产</a:t>
            </a:r>
          </a:p>
        </p:txBody>
      </p:sp>
      <p:sp>
        <p:nvSpPr>
          <p:cNvPr id="79" name="矩形 78">
            <a:extLst>
              <a:ext uri="{FF2B5EF4-FFF2-40B4-BE49-F238E27FC236}">
                <a16:creationId xmlns:a16="http://schemas.microsoft.com/office/drawing/2014/main" id="{6ED1D894-8112-F506-3BEA-EDAFE84B8CA9}"/>
              </a:ext>
            </a:extLst>
          </p:cNvPr>
          <p:cNvSpPr/>
          <p:nvPr/>
        </p:nvSpPr>
        <p:spPr>
          <a:xfrm>
            <a:off x="5931408" y="2737104"/>
            <a:ext cx="192024" cy="124968"/>
          </a:xfrm>
          <a:prstGeom prst="rect">
            <a:avLst/>
          </a:prstGeom>
          <a:solidFill>
            <a:srgbClr val="FFFFFF"/>
          </a:solidFill>
        </p:spPr>
        <p:txBody>
          <a:bodyPr wrap="none" lIns="0" tIns="0" rIns="0" bIns="0">
            <a:noAutofit/>
          </a:bodyPr>
          <a:lstStyle/>
          <a:p>
            <a:pPr indent="0">
              <a:defRPr sz="600" b="1">
                <a:solidFill>
                  <a:srgbClr val="649DD7"/>
                </a:solidFill>
                <a:latin typeface="Arial"/>
              </a:defRPr>
            </a:pPr>
            <a:r>
              <a:t>英国</a:t>
            </a:r>
          </a:p>
        </p:txBody>
      </p:sp>
      <p:sp>
        <p:nvSpPr>
          <p:cNvPr id="80" name="矩形 79">
            <a:extLst>
              <a:ext uri="{FF2B5EF4-FFF2-40B4-BE49-F238E27FC236}">
                <a16:creationId xmlns:a16="http://schemas.microsoft.com/office/drawing/2014/main" id="{0D6FC91C-7139-5A3A-E068-D2CBDE063D8E}"/>
              </a:ext>
            </a:extLst>
          </p:cNvPr>
          <p:cNvSpPr/>
          <p:nvPr/>
        </p:nvSpPr>
        <p:spPr>
          <a:xfrm>
            <a:off x="5928360" y="2916936"/>
            <a:ext cx="1207008" cy="289560"/>
          </a:xfrm>
          <a:prstGeom prst="rect">
            <a:avLst/>
          </a:prstGeom>
          <a:solidFill>
            <a:srgbClr val="FFFFFF"/>
          </a:solidFill>
        </p:spPr>
        <p:txBody>
          <a:bodyPr lIns="0" tIns="0" rIns="0" bIns="0">
            <a:noAutofit/>
          </a:bodyPr>
          <a:lstStyle/>
          <a:p>
            <a:pPr indent="0">
              <a:defRPr>
                <a:latin typeface="Arial"/>
              </a:defRPr>
            </a:pPr>
            <a:r>
              <a:rPr sz="550" b="1">
                <a:solidFill>
                  <a:srgbClr val="150413"/>
                </a:solidFill>
              </a:rPr>
              <a:t>CF Ferti</a:t>
            </a:r>
            <a:r>
              <a:rPr sz="550" b="1">
                <a:solidFill>
                  <a:srgbClr val="C00000"/>
                </a:solidFill>
              </a:rPr>
              <a:t>lisers</a:t>
            </a:r>
            <a:r>
              <a:rPr sz="550" b="1">
                <a:solidFill>
                  <a:srgbClr val="150413"/>
                </a:solidFill>
              </a:rPr>
              <a:t>-</a:t>
            </a:r>
            <a:r>
              <a:rPr sz="600">
                <a:solidFill>
                  <a:srgbClr val="150413"/>
                </a:solidFill>
              </a:rPr>
              <a:t>1</a:t>
            </a:r>
            <a:r>
              <a:rPr sz="600">
                <a:solidFill>
                  <a:srgbClr val="352A3A"/>
                </a:solidFill>
              </a:rPr>
              <a:t>百万吨氨和硝酸铵</a:t>
            </a:r>
          </a:p>
        </p:txBody>
      </p:sp>
      <p:sp>
        <p:nvSpPr>
          <p:cNvPr id="81" name="矩形 80">
            <a:extLst>
              <a:ext uri="{FF2B5EF4-FFF2-40B4-BE49-F238E27FC236}">
                <a16:creationId xmlns:a16="http://schemas.microsoft.com/office/drawing/2014/main" id="{23A765B2-030C-6352-C6E6-82F0D12928CE}"/>
              </a:ext>
            </a:extLst>
          </p:cNvPr>
          <p:cNvSpPr/>
          <p:nvPr/>
        </p:nvSpPr>
        <p:spPr>
          <a:xfrm>
            <a:off x="5943600" y="3215640"/>
            <a:ext cx="1045464" cy="170688"/>
          </a:xfrm>
          <a:prstGeom prst="rect">
            <a:avLst/>
          </a:prstGeom>
          <a:solidFill>
            <a:srgbClr val="FFFFFF"/>
          </a:solidFill>
        </p:spPr>
        <p:txBody>
          <a:bodyPr lIns="0" tIns="0" rIns="0" bIns="0">
            <a:noAutofit/>
          </a:bodyPr>
          <a:lstStyle/>
          <a:p>
            <a:pPr indent="0">
              <a:defRPr sz="600">
                <a:solidFill>
                  <a:srgbClr val="F08D5B"/>
                </a:solidFill>
                <a:latin typeface="Arial"/>
              </a:defRPr>
            </a:pPr>
            <a:r>
              <a:t>打算暂时停止氨生产</a:t>
            </a:r>
          </a:p>
        </p:txBody>
      </p:sp>
      <p:sp>
        <p:nvSpPr>
          <p:cNvPr id="82" name="矩形 81">
            <a:extLst>
              <a:ext uri="{FF2B5EF4-FFF2-40B4-BE49-F238E27FC236}">
                <a16:creationId xmlns:a16="http://schemas.microsoft.com/office/drawing/2014/main" id="{D5B68750-C58A-7659-5D2B-4EA0A6F76BA4}"/>
              </a:ext>
            </a:extLst>
          </p:cNvPr>
          <p:cNvSpPr/>
          <p:nvPr/>
        </p:nvSpPr>
        <p:spPr>
          <a:xfrm>
            <a:off x="7985760" y="137160"/>
            <a:ext cx="435864" cy="134112"/>
          </a:xfrm>
          <a:prstGeom prst="rect">
            <a:avLst/>
          </a:prstGeom>
          <a:solidFill>
            <a:srgbClr val="FFFFFF"/>
          </a:solidFill>
        </p:spPr>
        <p:txBody>
          <a:bodyPr wrap="none" lIns="0" tIns="0" rIns="0" bIns="0">
            <a:noAutofit/>
          </a:bodyPr>
          <a:lstStyle/>
          <a:p>
            <a:pPr indent="0" algn="r">
              <a:defRPr sz="550" b="1">
                <a:solidFill>
                  <a:srgbClr val="649DD7"/>
                </a:solidFill>
                <a:latin typeface="Arial"/>
              </a:defRPr>
            </a:pPr>
            <a:r>
              <a:t>挪威</a:t>
            </a:r>
          </a:p>
        </p:txBody>
      </p:sp>
      <p:sp>
        <p:nvSpPr>
          <p:cNvPr id="83" name="矩形 82">
            <a:extLst>
              <a:ext uri="{FF2B5EF4-FFF2-40B4-BE49-F238E27FC236}">
                <a16:creationId xmlns:a16="http://schemas.microsoft.com/office/drawing/2014/main" id="{A17C5BE3-977B-8B01-CB92-2435669A9771}"/>
              </a:ext>
            </a:extLst>
          </p:cNvPr>
          <p:cNvSpPr/>
          <p:nvPr/>
        </p:nvSpPr>
        <p:spPr>
          <a:xfrm>
            <a:off x="7958328" y="304800"/>
            <a:ext cx="1298448" cy="448056"/>
          </a:xfrm>
          <a:prstGeom prst="rect">
            <a:avLst/>
          </a:prstGeom>
          <a:solidFill>
            <a:srgbClr val="FFFFFF"/>
          </a:solidFill>
        </p:spPr>
        <p:txBody>
          <a:bodyPr lIns="0" tIns="0" rIns="0" bIns="0">
            <a:noAutofit/>
          </a:bodyPr>
          <a:lstStyle/>
          <a:p>
            <a:pPr indent="0">
              <a:defRPr>
                <a:latin typeface="Arial"/>
              </a:defRPr>
            </a:pPr>
            <a:r>
              <a:rPr sz="550" b="1">
                <a:solidFill>
                  <a:srgbClr val="C00000"/>
                </a:solidFill>
              </a:rPr>
              <a:t>Yara Poesghurn</a:t>
            </a:r>
            <a:r>
              <a:rPr sz="600" b="1">
                <a:solidFill>
                  <a:srgbClr val="C00000"/>
                </a:solidFill>
              </a:rPr>
              <a:t>-</a:t>
            </a:r>
            <a:r>
              <a:rPr sz="600">
                <a:solidFill>
                  <a:srgbClr val="C00000"/>
                </a:solidFill>
              </a:rPr>
              <a:t>50</a:t>
            </a:r>
            <a:r>
              <a:rPr sz="600">
                <a:solidFill>
                  <a:srgbClr val="FD9470"/>
                </a:solidFill>
              </a:rPr>
              <a:t>0,000吨</a:t>
            </a:r>
            <a:endParaRPr sz="600">
              <a:solidFill>
                <a:srgbClr val="FD9470"/>
              </a:solidFill>
              <a:latin typeface="Arial"/>
            </a:endParaRPr>
          </a:p>
          <a:p>
            <a:pPr indent="0">
              <a:defRPr sz="600">
                <a:solidFill>
                  <a:srgbClr val="FD9470"/>
                </a:solidFill>
                <a:latin typeface="Arial"/>
              </a:defRPr>
            </a:pPr>
            <a:r>
              <a:t>氨</a:t>
            </a:r>
          </a:p>
          <a:p>
            <a:pPr indent="0">
              <a:defRPr sz="600">
                <a:solidFill>
                  <a:srgbClr val="FD9470"/>
                </a:solidFill>
                <a:latin typeface="Arial"/>
              </a:defRPr>
            </a:pPr>
            <a:r>
              <a:t>欧洲总氨产量</a:t>
            </a:r>
          </a:p>
          <a:p>
            <a:pPr indent="0">
              <a:defRPr sz="600">
                <a:solidFill>
                  <a:srgbClr val="FD9470"/>
                </a:solidFill>
                <a:latin typeface="Arial"/>
              </a:defRPr>
            </a:pPr>
            <a:r>
              <a:t>削减至35%</a:t>
            </a:r>
          </a:p>
        </p:txBody>
      </p:sp>
      <p:sp>
        <p:nvSpPr>
          <p:cNvPr id="84" name="矩形 83">
            <a:extLst>
              <a:ext uri="{FF2B5EF4-FFF2-40B4-BE49-F238E27FC236}">
                <a16:creationId xmlns:a16="http://schemas.microsoft.com/office/drawing/2014/main" id="{964B6D62-83B5-1CFD-5E29-DB11D1940044}"/>
              </a:ext>
            </a:extLst>
          </p:cNvPr>
          <p:cNvSpPr/>
          <p:nvPr/>
        </p:nvSpPr>
        <p:spPr>
          <a:xfrm>
            <a:off x="8479536" y="1344168"/>
            <a:ext cx="505968" cy="131064"/>
          </a:xfrm>
          <a:prstGeom prst="rect">
            <a:avLst/>
          </a:prstGeom>
          <a:solidFill>
            <a:srgbClr val="FFFFFF"/>
          </a:solidFill>
        </p:spPr>
        <p:txBody>
          <a:bodyPr wrap="none" lIns="0" tIns="0" rIns="0" bIns="0">
            <a:noAutofit/>
          </a:bodyPr>
          <a:lstStyle/>
          <a:p>
            <a:pPr indent="0" algn="ctr">
              <a:defRPr sz="550" b="1">
                <a:solidFill>
                  <a:srgbClr val="649DD7"/>
                </a:solidFill>
                <a:latin typeface="Arial"/>
              </a:defRPr>
            </a:pPr>
            <a:r>
              <a:t>立陶宛</a:t>
            </a:r>
          </a:p>
        </p:txBody>
      </p:sp>
      <p:sp>
        <p:nvSpPr>
          <p:cNvPr id="85" name="矩形 84">
            <a:extLst>
              <a:ext uri="{FF2B5EF4-FFF2-40B4-BE49-F238E27FC236}">
                <a16:creationId xmlns:a16="http://schemas.microsoft.com/office/drawing/2014/main" id="{CAA6D9B7-D12C-67BA-A0D4-55F9BD63DFF8}"/>
              </a:ext>
            </a:extLst>
          </p:cNvPr>
          <p:cNvSpPr/>
          <p:nvPr/>
        </p:nvSpPr>
        <p:spPr>
          <a:xfrm>
            <a:off x="8479536" y="1517904"/>
            <a:ext cx="1207008" cy="457200"/>
          </a:xfrm>
          <a:prstGeom prst="rect">
            <a:avLst/>
          </a:prstGeom>
          <a:solidFill>
            <a:srgbClr val="FFFFFF"/>
          </a:solidFill>
        </p:spPr>
        <p:txBody>
          <a:bodyPr lIns="0" tIns="0" rIns="0" bIns="0">
            <a:noAutofit/>
          </a:bodyPr>
          <a:lstStyle/>
          <a:p>
            <a:pPr indent="0" algn="just">
              <a:defRPr>
                <a:latin typeface="Arial"/>
              </a:defRPr>
            </a:pPr>
            <a:r>
              <a:rPr sz="550" b="1">
                <a:solidFill>
                  <a:srgbClr val="000000"/>
                </a:solidFill>
              </a:rPr>
              <a:t>Achema</a:t>
            </a:r>
            <a:r>
              <a:rPr sz="600">
                <a:solidFill>
                  <a:srgbClr val="000000"/>
                </a:solidFill>
              </a:rPr>
              <a:t> - 130万吨</a:t>
            </a:r>
            <a:endParaRPr sz="600">
              <a:solidFill>
                <a:srgbClr val="352A3A"/>
              </a:solidFill>
              <a:latin typeface="Arial"/>
            </a:endParaRPr>
          </a:p>
          <a:p>
            <a:pPr indent="0" algn="just">
              <a:defRPr sz="600">
                <a:solidFill>
                  <a:srgbClr val="352A3A"/>
                </a:solidFill>
                <a:latin typeface="Arial"/>
              </a:defRPr>
            </a:pPr>
            <a:r>
              <a:t>UAN，110万吨</a:t>
            </a:r>
          </a:p>
          <a:p>
            <a:pPr indent="0" algn="just">
              <a:defRPr sz="600">
                <a:latin typeface="Arial"/>
              </a:defRPr>
            </a:pPr>
            <a:r>
              <a:rPr>
                <a:solidFill>
                  <a:srgbClr val="595959"/>
                </a:solidFill>
              </a:rPr>
              <a:t>氨，785,000</a:t>
            </a:r>
            <a:r>
              <a:rPr>
                <a:solidFill>
                  <a:srgbClr val="352A3A"/>
                </a:solidFill>
              </a:rPr>
              <a:t>吨尿素，651,</a:t>
            </a:r>
            <a:r>
              <a:rPr>
                <a:solidFill>
                  <a:srgbClr val="595959"/>
                </a:solidFill>
              </a:rPr>
              <a:t>000</a:t>
            </a:r>
            <a:r>
              <a:rPr>
                <a:solidFill>
                  <a:srgbClr val="352A3A"/>
                </a:solidFill>
              </a:rPr>
              <a:t>吨硝酸铵，</a:t>
            </a:r>
            <a:r>
              <a:rPr>
                <a:solidFill>
                  <a:srgbClr val="595959"/>
                </a:solidFill>
              </a:rPr>
              <a:t>540,000</a:t>
            </a:r>
            <a:r>
              <a:rPr>
                <a:solidFill>
                  <a:srgbClr val="10295E"/>
                </a:solidFill>
              </a:rPr>
              <a:t>吨</a:t>
            </a:r>
            <a:r>
              <a:rPr>
                <a:solidFill>
                  <a:srgbClr val="352A3A"/>
                </a:solidFill>
              </a:rPr>
              <a:t>CAN</a:t>
            </a:r>
          </a:p>
        </p:txBody>
      </p:sp>
      <p:sp>
        <p:nvSpPr>
          <p:cNvPr id="86" name="矩形 85">
            <a:extLst>
              <a:ext uri="{FF2B5EF4-FFF2-40B4-BE49-F238E27FC236}">
                <a16:creationId xmlns:a16="http://schemas.microsoft.com/office/drawing/2014/main" id="{9010C6A1-7BFF-20C9-477D-1AC9DC9E29F2}"/>
              </a:ext>
            </a:extLst>
          </p:cNvPr>
          <p:cNvSpPr/>
          <p:nvPr/>
        </p:nvSpPr>
        <p:spPr>
          <a:xfrm>
            <a:off x="8497824" y="1993392"/>
            <a:ext cx="1136904" cy="298704"/>
          </a:xfrm>
          <a:prstGeom prst="rect">
            <a:avLst/>
          </a:prstGeom>
          <a:solidFill>
            <a:srgbClr val="FFFFFF"/>
          </a:solidFill>
        </p:spPr>
        <p:txBody>
          <a:bodyPr lIns="0" tIns="0" rIns="0" bIns="0">
            <a:noAutofit/>
          </a:bodyPr>
          <a:lstStyle/>
          <a:p>
            <a:pPr indent="0">
              <a:defRPr sz="600">
                <a:solidFill>
                  <a:srgbClr val="F08D5B"/>
                </a:solidFill>
                <a:latin typeface="Arial"/>
              </a:defRPr>
            </a:pPr>
            <a:r>
              <a:t>一条氨生产线停产，从9月1日起暂时关闭所有生产</a:t>
            </a:r>
          </a:p>
        </p:txBody>
      </p:sp>
      <p:sp>
        <p:nvSpPr>
          <p:cNvPr id="87" name="矩形 86">
            <a:extLst>
              <a:ext uri="{FF2B5EF4-FFF2-40B4-BE49-F238E27FC236}">
                <a16:creationId xmlns:a16="http://schemas.microsoft.com/office/drawing/2014/main" id="{E66E779E-8CB3-3447-60DC-A90231219A2A}"/>
              </a:ext>
            </a:extLst>
          </p:cNvPr>
          <p:cNvSpPr/>
          <p:nvPr/>
        </p:nvSpPr>
        <p:spPr>
          <a:xfrm>
            <a:off x="9649968" y="469392"/>
            <a:ext cx="469392" cy="85344"/>
          </a:xfrm>
          <a:prstGeom prst="rect">
            <a:avLst/>
          </a:prstGeom>
          <a:solidFill>
            <a:srgbClr val="FFFFFF"/>
          </a:solidFill>
        </p:spPr>
        <p:txBody>
          <a:bodyPr wrap="none" lIns="0" tIns="0" rIns="0" bIns="0">
            <a:noAutofit/>
          </a:bodyPr>
          <a:lstStyle/>
          <a:p>
            <a:pPr indent="0" algn="just">
              <a:defRPr sz="550" b="1">
                <a:solidFill>
                  <a:srgbClr val="649DD7"/>
                </a:solidFill>
                <a:latin typeface="Arial"/>
              </a:defRPr>
            </a:pPr>
            <a:r>
              <a:t>罗马尼亚</a:t>
            </a:r>
          </a:p>
        </p:txBody>
      </p:sp>
      <p:sp>
        <p:nvSpPr>
          <p:cNvPr id="88" name="矩形 87">
            <a:extLst>
              <a:ext uri="{FF2B5EF4-FFF2-40B4-BE49-F238E27FC236}">
                <a16:creationId xmlns:a16="http://schemas.microsoft.com/office/drawing/2014/main" id="{4597B1C2-42B5-8651-06C3-0EEC8F23ADDE}"/>
              </a:ext>
            </a:extLst>
          </p:cNvPr>
          <p:cNvSpPr/>
          <p:nvPr/>
        </p:nvSpPr>
        <p:spPr>
          <a:xfrm>
            <a:off x="9634728" y="603504"/>
            <a:ext cx="1207008" cy="295656"/>
          </a:xfrm>
          <a:prstGeom prst="rect">
            <a:avLst/>
          </a:prstGeom>
          <a:solidFill>
            <a:srgbClr val="FFFFFF"/>
          </a:solidFill>
        </p:spPr>
        <p:txBody>
          <a:bodyPr lIns="0" tIns="0" rIns="0" bIns="0">
            <a:noAutofit/>
          </a:bodyPr>
          <a:lstStyle/>
          <a:p>
            <a:pPr indent="0">
              <a:defRPr sz="600">
                <a:latin typeface="Arial"/>
              </a:defRPr>
            </a:pPr>
            <a:r>
              <a:rPr>
                <a:solidFill>
                  <a:srgbClr val="C00000"/>
                </a:solidFill>
              </a:rPr>
              <a:t>Azomures</a:t>
            </a:r>
            <a:r>
              <a:rPr>
                <a:solidFill>
                  <a:srgbClr val="352A3A"/>
                </a:solidFill>
              </a:rPr>
              <a:t>-160万吨，包括氨、硝酸铵。</a:t>
            </a:r>
            <a:r>
              <a:t>NPK、UAN、尿素</a:t>
            </a:r>
          </a:p>
        </p:txBody>
      </p:sp>
      <p:sp>
        <p:nvSpPr>
          <p:cNvPr id="89" name="矩形 88">
            <a:extLst>
              <a:ext uri="{FF2B5EF4-FFF2-40B4-BE49-F238E27FC236}">
                <a16:creationId xmlns:a16="http://schemas.microsoft.com/office/drawing/2014/main" id="{37AEBA78-BB8B-A731-EB49-D7D02CBF9A49}"/>
              </a:ext>
            </a:extLst>
          </p:cNvPr>
          <p:cNvSpPr/>
          <p:nvPr/>
        </p:nvSpPr>
        <p:spPr>
          <a:xfrm>
            <a:off x="9662160" y="914400"/>
            <a:ext cx="1072896" cy="164592"/>
          </a:xfrm>
          <a:prstGeom prst="rect">
            <a:avLst/>
          </a:prstGeom>
          <a:solidFill>
            <a:srgbClr val="FFFFFF"/>
          </a:solidFill>
        </p:spPr>
        <p:txBody>
          <a:bodyPr lIns="0" tIns="0" rIns="0" bIns="0">
            <a:noAutofit/>
          </a:bodyPr>
          <a:lstStyle/>
          <a:p>
            <a:pPr indent="0">
              <a:defRPr sz="600">
                <a:latin typeface="Arial"/>
              </a:defRPr>
            </a:pPr>
            <a:r>
              <a:rPr>
                <a:solidFill>
                  <a:srgbClr val="F08D5B"/>
                </a:solidFill>
              </a:rPr>
              <a:t>自6月23日起关闭</a:t>
            </a:r>
            <a:r>
              <a:rPr>
                <a:solidFill>
                  <a:srgbClr val="595959"/>
                </a:solidFill>
              </a:rPr>
              <a:t>180,000吨</a:t>
            </a:r>
            <a:r>
              <a:rPr>
                <a:solidFill>
                  <a:srgbClr val="251E26"/>
                </a:solidFill>
              </a:rPr>
              <a:t>三聚氰胺</a:t>
            </a:r>
          </a:p>
        </p:txBody>
      </p:sp>
      <p:sp>
        <p:nvSpPr>
          <p:cNvPr id="90" name="矩形 89">
            <a:extLst>
              <a:ext uri="{FF2B5EF4-FFF2-40B4-BE49-F238E27FC236}">
                <a16:creationId xmlns:a16="http://schemas.microsoft.com/office/drawing/2014/main" id="{7E4E3CA0-A063-9BF7-7D08-D2574BB06E98}"/>
              </a:ext>
            </a:extLst>
          </p:cNvPr>
          <p:cNvSpPr/>
          <p:nvPr/>
        </p:nvSpPr>
        <p:spPr>
          <a:xfrm>
            <a:off x="9677400" y="1082040"/>
            <a:ext cx="1213104" cy="94488"/>
          </a:xfrm>
          <a:prstGeom prst="rect">
            <a:avLst/>
          </a:prstGeom>
          <a:solidFill>
            <a:srgbClr val="FFFFFF"/>
          </a:solidFill>
        </p:spPr>
        <p:txBody>
          <a:bodyPr wrap="none" lIns="0" tIns="0" rIns="0" bIns="0">
            <a:noAutofit/>
          </a:bodyPr>
          <a:lstStyle/>
          <a:p>
            <a:pPr indent="0">
              <a:defRPr sz="600">
                <a:solidFill>
                  <a:srgbClr val="F08D5B"/>
                </a:solidFill>
                <a:latin typeface="Arial"/>
              </a:defRPr>
            </a:pPr>
            <a:r>
              <a:t>自2021年12月关闭</a:t>
            </a:r>
          </a:p>
        </p:txBody>
      </p:sp>
      <p:sp>
        <p:nvSpPr>
          <p:cNvPr id="91" name="矩形 90">
            <a:extLst>
              <a:ext uri="{FF2B5EF4-FFF2-40B4-BE49-F238E27FC236}">
                <a16:creationId xmlns:a16="http://schemas.microsoft.com/office/drawing/2014/main" id="{6CF71981-91B0-F211-7AB8-1F7C38C6D893}"/>
              </a:ext>
            </a:extLst>
          </p:cNvPr>
          <p:cNvSpPr/>
          <p:nvPr/>
        </p:nvSpPr>
        <p:spPr>
          <a:xfrm>
            <a:off x="9875520" y="1490472"/>
            <a:ext cx="438912" cy="97536"/>
          </a:xfrm>
          <a:prstGeom prst="rect">
            <a:avLst/>
          </a:prstGeom>
          <a:solidFill>
            <a:srgbClr val="FFFFFF"/>
          </a:solidFill>
        </p:spPr>
        <p:txBody>
          <a:bodyPr wrap="none" lIns="0" tIns="0" rIns="0" bIns="0">
            <a:noAutofit/>
          </a:bodyPr>
          <a:lstStyle/>
          <a:p>
            <a:pPr indent="0" algn="r">
              <a:defRPr sz="550" b="1">
                <a:solidFill>
                  <a:srgbClr val="649DD7"/>
                </a:solidFill>
                <a:latin typeface="Arial"/>
              </a:defRPr>
            </a:pPr>
            <a:r>
              <a:t>波兰</a:t>
            </a:r>
          </a:p>
        </p:txBody>
      </p:sp>
      <p:sp>
        <p:nvSpPr>
          <p:cNvPr id="92" name="矩形 91">
            <a:extLst>
              <a:ext uri="{FF2B5EF4-FFF2-40B4-BE49-F238E27FC236}">
                <a16:creationId xmlns:a16="http://schemas.microsoft.com/office/drawing/2014/main" id="{F119CA4E-6BAF-8EA4-98B9-56E989005F6D}"/>
              </a:ext>
            </a:extLst>
          </p:cNvPr>
          <p:cNvSpPr/>
          <p:nvPr/>
        </p:nvSpPr>
        <p:spPr>
          <a:xfrm>
            <a:off x="9890760" y="1648968"/>
            <a:ext cx="1213104" cy="1399032"/>
          </a:xfrm>
          <a:prstGeom prst="rect">
            <a:avLst/>
          </a:prstGeom>
          <a:solidFill>
            <a:srgbClr val="FFFFFF"/>
          </a:solidFill>
        </p:spPr>
        <p:txBody>
          <a:bodyPr lIns="0" tIns="0" rIns="0" bIns="0">
            <a:noAutofit/>
          </a:bodyPr>
          <a:lstStyle/>
          <a:p>
            <a:pPr indent="0">
              <a:defRPr sz="550" b="1">
                <a:solidFill>
                  <a:srgbClr val="000000"/>
                </a:solidFill>
                <a:latin typeface="Arial"/>
              </a:defRPr>
            </a:pPr>
            <a:r>
              <a:t>GrupaAzoby-</a:t>
            </a:r>
          </a:p>
          <a:p>
            <a:pPr indent="0">
              <a:defRPr sz="600">
                <a:latin typeface="Arial"/>
              </a:defRPr>
            </a:pPr>
            <a:r>
              <a:rPr>
                <a:solidFill>
                  <a:srgbClr val="373861"/>
                </a:solidFill>
              </a:rPr>
              <a:t>524,</a:t>
            </a:r>
            <a:r>
              <a:rPr>
                <a:solidFill>
                  <a:srgbClr val="595959"/>
                </a:solidFill>
              </a:rPr>
              <a:t>000</a:t>
            </a:r>
            <a:r>
              <a:rPr>
                <a:solidFill>
                  <a:srgbClr val="352A3A"/>
                </a:solidFill>
              </a:rPr>
              <a:t>吨</a:t>
            </a:r>
            <a:r>
              <a:rPr>
                <a:solidFill>
                  <a:srgbClr val="352A3A"/>
                </a:solidFill>
              </a:rPr>
              <a:t>氨，</a:t>
            </a:r>
          </a:p>
          <a:p>
            <a:pPr indent="0">
              <a:defRPr sz="600">
                <a:latin typeface="Arial"/>
              </a:defRPr>
            </a:pPr>
            <a:r>
              <a:rPr>
                <a:solidFill>
                  <a:srgbClr val="352A3A"/>
                </a:solidFill>
              </a:rPr>
              <a:t>96,</a:t>
            </a:r>
            <a:r>
              <a:rPr>
                <a:solidFill>
                  <a:srgbClr val="595959"/>
                </a:solidFill>
              </a:rPr>
              <a:t>000</a:t>
            </a:r>
            <a:r>
              <a:rPr>
                <a:solidFill>
                  <a:srgbClr val="352A3A"/>
                </a:solidFill>
              </a:rPr>
              <a:t>吨三聚氰胺</a:t>
            </a:r>
          </a:p>
          <a:p>
            <a:pPr indent="0">
              <a:defRPr sz="600">
                <a:solidFill>
                  <a:srgbClr val="352A3A"/>
                </a:solidFill>
                <a:latin typeface="Arial"/>
              </a:defRPr>
            </a:pPr>
            <a:r>
              <a:t>100万吨NPK，</a:t>
            </a:r>
          </a:p>
          <a:p>
            <a:pPr indent="0">
              <a:defRPr sz="600">
                <a:solidFill>
                  <a:srgbClr val="352A3A"/>
                </a:solidFill>
                <a:latin typeface="Arial"/>
              </a:defRPr>
            </a:pPr>
            <a:r>
              <a:t>375,000吨</a:t>
            </a:r>
            <a:r>
              <a:t>尿素，</a:t>
            </a:r>
          </a:p>
          <a:p>
            <a:pPr indent="0">
              <a:defRPr sz="600">
                <a:latin typeface="Arial"/>
              </a:defRPr>
            </a:pPr>
            <a:r>
              <a:rPr>
                <a:solidFill>
                  <a:srgbClr val="352A3A"/>
                </a:solidFill>
              </a:rPr>
              <a:t>171,</a:t>
            </a:r>
            <a:r>
              <a:rPr>
                <a:solidFill>
                  <a:srgbClr val="373861"/>
                </a:solidFill>
              </a:rPr>
              <a:t>000</a:t>
            </a:r>
            <a:r>
              <a:rPr>
                <a:solidFill>
                  <a:srgbClr val="352A3A"/>
                </a:solidFill>
              </a:rPr>
              <a:t>吨</a:t>
            </a:r>
            <a:r>
              <a:rPr>
                <a:solidFill>
                  <a:srgbClr val="352A3A"/>
                </a:solidFill>
              </a:rPr>
              <a:t>己内酰胺，</a:t>
            </a:r>
          </a:p>
          <a:p>
            <a:pPr indent="0">
              <a:defRPr sz="600">
                <a:latin typeface="Arial"/>
              </a:defRPr>
            </a:pPr>
            <a:r>
              <a:rPr>
                <a:solidFill>
                  <a:srgbClr val="373861"/>
                </a:solidFill>
              </a:rPr>
              <a:t>14</a:t>
            </a:r>
            <a:r>
              <a:rPr>
                <a:solidFill>
                  <a:srgbClr val="595959"/>
                </a:solidFill>
              </a:rPr>
              <a:t>0,000</a:t>
            </a:r>
            <a:r>
              <a:rPr>
                <a:solidFill>
                  <a:srgbClr val="352A3A"/>
                </a:solidFill>
              </a:rPr>
              <a:t>吨尼龙</a:t>
            </a:r>
            <a:r>
              <a:rPr>
                <a:solidFill>
                  <a:srgbClr val="373861"/>
                </a:solidFill>
              </a:rPr>
              <a:t>6</a:t>
            </a:r>
          </a:p>
          <a:p>
            <a:pPr indent="0">
              <a:defRPr sz="600">
                <a:solidFill>
                  <a:srgbClr val="FD9470"/>
                </a:solidFill>
                <a:latin typeface="Arial"/>
              </a:defRPr>
            </a:pPr>
            <a:r>
              <a:t>己内酰胺、氮肥、尼龙6在塔尔努停产，在普瓦维减产，三聚氰胺在普瓦维停产</a:t>
            </a:r>
          </a:p>
          <a:p>
            <a:pPr indent="0">
              <a:defRPr sz="600">
                <a:solidFill>
                  <a:srgbClr val="FD9470"/>
                </a:solidFill>
                <a:latin typeface="Arial"/>
              </a:defRPr>
            </a:pPr>
            <a:r>
              <a:t>普瓦维，三聚氰胺生产在普瓦维关闭</a:t>
            </a:r>
          </a:p>
          <a:p>
            <a:pPr indent="0">
              <a:defRPr>
                <a:latin typeface="Arial"/>
              </a:defRPr>
            </a:pPr>
            <a:r>
              <a:rPr sz="550" b="1">
                <a:solidFill>
                  <a:srgbClr val="000000"/>
                </a:solidFill>
              </a:rPr>
              <a:t>Anwil-</a:t>
            </a:r>
            <a:r>
              <a:rPr sz="550" b="1">
                <a:solidFill>
                  <a:srgbClr val="C00000"/>
                </a:solidFill>
              </a:rPr>
              <a:t>氮肥</a:t>
            </a:r>
            <a:r>
              <a:rPr sz="600">
                <a:solidFill>
                  <a:srgbClr val="FD9470"/>
                </a:solidFill>
              </a:rPr>
              <a:t>生产暂停</a:t>
            </a:r>
          </a:p>
        </p:txBody>
      </p:sp>
      <p:sp>
        <p:nvSpPr>
          <p:cNvPr id="93" name="矩形 92">
            <a:extLst>
              <a:ext uri="{FF2B5EF4-FFF2-40B4-BE49-F238E27FC236}">
                <a16:creationId xmlns:a16="http://schemas.microsoft.com/office/drawing/2014/main" id="{6EEEAB7F-91B2-AA60-3861-42FECA6A0BCD}"/>
              </a:ext>
            </a:extLst>
          </p:cNvPr>
          <p:cNvSpPr/>
          <p:nvPr/>
        </p:nvSpPr>
        <p:spPr>
          <a:xfrm>
            <a:off x="10485120" y="3572256"/>
            <a:ext cx="484632" cy="143256"/>
          </a:xfrm>
          <a:prstGeom prst="rect">
            <a:avLst/>
          </a:prstGeom>
          <a:solidFill>
            <a:srgbClr val="FFFFFF"/>
          </a:solidFill>
        </p:spPr>
        <p:txBody>
          <a:bodyPr wrap="none" lIns="0" tIns="0" rIns="0" bIns="0">
            <a:noAutofit/>
          </a:bodyPr>
          <a:lstStyle/>
          <a:p>
            <a:pPr indent="0" algn="r">
              <a:defRPr sz="550" b="1">
                <a:solidFill>
                  <a:srgbClr val="649DD7"/>
                </a:solidFill>
                <a:latin typeface="Arial"/>
              </a:defRPr>
            </a:pPr>
            <a:r>
              <a:t>斯洛伐克</a:t>
            </a:r>
          </a:p>
        </p:txBody>
      </p:sp>
      <p:sp>
        <p:nvSpPr>
          <p:cNvPr id="94" name="矩形 93">
            <a:extLst>
              <a:ext uri="{FF2B5EF4-FFF2-40B4-BE49-F238E27FC236}">
                <a16:creationId xmlns:a16="http://schemas.microsoft.com/office/drawing/2014/main" id="{A0BBC1C6-FF92-0A8E-8323-1D72B81CFBCE}"/>
              </a:ext>
            </a:extLst>
          </p:cNvPr>
          <p:cNvSpPr/>
          <p:nvPr/>
        </p:nvSpPr>
        <p:spPr>
          <a:xfrm>
            <a:off x="10509504" y="3721608"/>
            <a:ext cx="435864" cy="371856"/>
          </a:xfrm>
          <a:prstGeom prst="rect">
            <a:avLst/>
          </a:prstGeom>
          <a:solidFill>
            <a:srgbClr val="FFFFFF"/>
          </a:solidFill>
        </p:spPr>
        <p:txBody>
          <a:bodyPr lIns="0" tIns="0" rIns="0" bIns="0">
            <a:noAutofit/>
          </a:bodyPr>
          <a:lstStyle/>
          <a:p>
            <a:pPr indent="0">
              <a:defRPr>
                <a:latin typeface="Arial"/>
              </a:defRPr>
            </a:pPr>
            <a:r>
              <a:rPr sz="550" b="1"/>
              <a:t>DUSLO - </a:t>
            </a:r>
            <a:r>
              <a:rPr sz="600">
                <a:solidFill>
                  <a:srgbClr val="352A3A"/>
                </a:solidFill>
              </a:rPr>
              <a:t>530,000吨氨</a:t>
            </a:r>
          </a:p>
        </p:txBody>
      </p:sp>
      <p:sp>
        <p:nvSpPr>
          <p:cNvPr id="95" name="矩形 94">
            <a:extLst>
              <a:ext uri="{FF2B5EF4-FFF2-40B4-BE49-F238E27FC236}">
                <a16:creationId xmlns:a16="http://schemas.microsoft.com/office/drawing/2014/main" id="{5ADCBCCB-EA92-E3A7-E8AC-AFFD22A6AD64}"/>
              </a:ext>
            </a:extLst>
          </p:cNvPr>
          <p:cNvSpPr/>
          <p:nvPr/>
        </p:nvSpPr>
        <p:spPr>
          <a:xfrm>
            <a:off x="10530840" y="4102608"/>
            <a:ext cx="441960" cy="185928"/>
          </a:xfrm>
          <a:prstGeom prst="rect">
            <a:avLst/>
          </a:prstGeom>
          <a:solidFill>
            <a:srgbClr val="FFFFFF"/>
          </a:solidFill>
        </p:spPr>
        <p:txBody>
          <a:bodyPr lIns="0" tIns="0" rIns="0" bIns="0">
            <a:noAutofit/>
          </a:bodyPr>
          <a:lstStyle/>
          <a:p>
            <a:pPr indent="0">
              <a:defRPr sz="600">
                <a:solidFill>
                  <a:srgbClr val="F08D5B"/>
                </a:solidFill>
                <a:latin typeface="Arial"/>
              </a:defRPr>
            </a:pPr>
            <a:r>
              <a:t>停止生产</a:t>
            </a:r>
          </a:p>
        </p:txBody>
      </p:sp>
      <p:sp>
        <p:nvSpPr>
          <p:cNvPr id="96" name="矩形 95">
            <a:extLst>
              <a:ext uri="{FF2B5EF4-FFF2-40B4-BE49-F238E27FC236}">
                <a16:creationId xmlns:a16="http://schemas.microsoft.com/office/drawing/2014/main" id="{804D5541-2A7B-8FF1-4DB6-7ADAC976B0FB}"/>
              </a:ext>
            </a:extLst>
          </p:cNvPr>
          <p:cNvSpPr/>
          <p:nvPr/>
        </p:nvSpPr>
        <p:spPr>
          <a:xfrm>
            <a:off x="6004560" y="5382768"/>
            <a:ext cx="341376" cy="97536"/>
          </a:xfrm>
          <a:prstGeom prst="rect">
            <a:avLst/>
          </a:prstGeom>
          <a:solidFill>
            <a:srgbClr val="FFFFFF"/>
          </a:solidFill>
        </p:spPr>
        <p:txBody>
          <a:bodyPr wrap="none" lIns="0" tIns="0" rIns="0" bIns="0">
            <a:noAutofit/>
          </a:bodyPr>
          <a:lstStyle/>
          <a:p>
            <a:pPr indent="0">
              <a:defRPr sz="550" b="1">
                <a:solidFill>
                  <a:srgbClr val="649DD7"/>
                </a:solidFill>
                <a:latin typeface="Arial"/>
              </a:defRPr>
            </a:pPr>
            <a:r>
              <a:t>西班牙</a:t>
            </a:r>
          </a:p>
        </p:txBody>
      </p:sp>
      <p:sp>
        <p:nvSpPr>
          <p:cNvPr id="97" name="矩形 96">
            <a:extLst>
              <a:ext uri="{FF2B5EF4-FFF2-40B4-BE49-F238E27FC236}">
                <a16:creationId xmlns:a16="http://schemas.microsoft.com/office/drawing/2014/main" id="{76944F8C-DE46-10D0-FB46-0D013E4F21E3}"/>
              </a:ext>
            </a:extLst>
          </p:cNvPr>
          <p:cNvSpPr/>
          <p:nvPr/>
        </p:nvSpPr>
        <p:spPr>
          <a:xfrm>
            <a:off x="5986272" y="5535168"/>
            <a:ext cx="1127760" cy="207264"/>
          </a:xfrm>
          <a:prstGeom prst="rect">
            <a:avLst/>
          </a:prstGeom>
          <a:solidFill>
            <a:srgbClr val="FFFFFF"/>
          </a:solidFill>
        </p:spPr>
        <p:txBody>
          <a:bodyPr lIns="0" tIns="0" rIns="0" bIns="0">
            <a:noAutofit/>
          </a:bodyPr>
          <a:lstStyle/>
          <a:p>
            <a:pPr indent="0">
              <a:lnSpc>
                <a:spcPct val="108000"/>
              </a:lnSpc>
              <a:defRPr>
                <a:latin typeface="Arial"/>
              </a:defRPr>
            </a:pPr>
            <a:r>
              <a:rPr sz="550" b="1">
                <a:solidFill>
                  <a:srgbClr val="000000"/>
                </a:solidFill>
              </a:rPr>
              <a:t>Fertiberie - </a:t>
            </a:r>
            <a:r>
              <a:rPr sz="600">
                <a:solidFill>
                  <a:srgbClr val="3F3C3E"/>
                </a:solidFill>
              </a:rPr>
              <a:t>328,000</a:t>
            </a:r>
            <a:r>
              <a:rPr sz="600">
                <a:solidFill>
                  <a:srgbClr val="251E26"/>
                </a:solidFill>
              </a:rPr>
              <a:t>吨造粒尿素</a:t>
            </a:r>
          </a:p>
        </p:txBody>
      </p:sp>
      <p:sp>
        <p:nvSpPr>
          <p:cNvPr id="98" name="矩形 97">
            <a:extLst>
              <a:ext uri="{FF2B5EF4-FFF2-40B4-BE49-F238E27FC236}">
                <a16:creationId xmlns:a16="http://schemas.microsoft.com/office/drawing/2014/main" id="{D6D8B406-5106-DD82-529C-BA9958527817}"/>
              </a:ext>
            </a:extLst>
          </p:cNvPr>
          <p:cNvSpPr/>
          <p:nvPr/>
        </p:nvSpPr>
        <p:spPr>
          <a:xfrm>
            <a:off x="6013704" y="5742432"/>
            <a:ext cx="1149096" cy="164592"/>
          </a:xfrm>
          <a:prstGeom prst="rect">
            <a:avLst/>
          </a:prstGeom>
          <a:solidFill>
            <a:srgbClr val="FFFFFF"/>
          </a:solidFill>
        </p:spPr>
        <p:txBody>
          <a:bodyPr lIns="0" tIns="0" rIns="0" bIns="0">
            <a:noAutofit/>
          </a:bodyPr>
          <a:lstStyle/>
          <a:p>
            <a:pPr indent="0">
              <a:defRPr sz="600">
                <a:solidFill>
                  <a:srgbClr val="FD9470"/>
                </a:solidFill>
                <a:latin typeface="Arial"/>
              </a:defRPr>
            </a:pPr>
            <a:r>
              <a:t>韦尔瓦工厂自7月1日起停产，普埃尔托利亚诺工厂正常运营</a:t>
            </a:r>
          </a:p>
        </p:txBody>
      </p:sp>
      <p:sp>
        <p:nvSpPr>
          <p:cNvPr id="99" name="矩形 98">
            <a:extLst>
              <a:ext uri="{FF2B5EF4-FFF2-40B4-BE49-F238E27FC236}">
                <a16:creationId xmlns:a16="http://schemas.microsoft.com/office/drawing/2014/main" id="{77E624FC-3B48-6130-5561-575A229F100D}"/>
              </a:ext>
            </a:extLst>
          </p:cNvPr>
          <p:cNvSpPr/>
          <p:nvPr/>
        </p:nvSpPr>
        <p:spPr>
          <a:xfrm>
            <a:off x="5986272" y="5916168"/>
            <a:ext cx="1057656" cy="277368"/>
          </a:xfrm>
          <a:prstGeom prst="rect">
            <a:avLst/>
          </a:prstGeom>
          <a:solidFill>
            <a:srgbClr val="FFFFFF"/>
          </a:solidFill>
        </p:spPr>
        <p:txBody>
          <a:bodyPr lIns="0" tIns="0" rIns="0" bIns="0">
            <a:noAutofit/>
          </a:bodyPr>
          <a:lstStyle/>
          <a:p>
            <a:pPr indent="0">
              <a:lnSpc>
                <a:spcPct val="106000"/>
              </a:lnSpc>
              <a:defRPr>
                <a:latin typeface="Arial"/>
              </a:defRPr>
            </a:pPr>
            <a:r>
              <a:rPr sz="550" b="1">
                <a:solidFill>
                  <a:srgbClr val="000000"/>
                </a:solidFill>
              </a:rPr>
              <a:t>陶氏</a:t>
            </a:r>
            <a:r>
              <a:rPr sz="600">
                <a:solidFill>
                  <a:srgbClr val="C00000"/>
                </a:solidFill>
              </a:rPr>
              <a:t>塔拉戈纳</a:t>
            </a:r>
            <a:r>
              <a:rPr sz="600">
                <a:solidFill>
                  <a:srgbClr val="000000"/>
                </a:solidFill>
              </a:rPr>
              <a:t> — </a:t>
            </a:r>
            <a:r>
              <a:rPr sz="600">
                <a:solidFill>
                  <a:srgbClr val="352A3A"/>
                </a:solidFill>
              </a:rPr>
              <a:t>605,000吨聚乙烯</a:t>
            </a:r>
            <a:r>
              <a:rPr sz="600">
                <a:solidFill>
                  <a:srgbClr val="FD9470"/>
                </a:solidFill>
              </a:rPr>
              <a:t>减产15%</a:t>
            </a:r>
          </a:p>
        </p:txBody>
      </p:sp>
      <p:sp>
        <p:nvSpPr>
          <p:cNvPr id="100" name="矩形 99">
            <a:extLst>
              <a:ext uri="{FF2B5EF4-FFF2-40B4-BE49-F238E27FC236}">
                <a16:creationId xmlns:a16="http://schemas.microsoft.com/office/drawing/2014/main" id="{F13B70CB-1FAE-42AC-AE45-42698BABCBC8}"/>
              </a:ext>
            </a:extLst>
          </p:cNvPr>
          <p:cNvSpPr/>
          <p:nvPr/>
        </p:nvSpPr>
        <p:spPr>
          <a:xfrm>
            <a:off x="7434072" y="5361432"/>
            <a:ext cx="304800" cy="137160"/>
          </a:xfrm>
          <a:prstGeom prst="rect">
            <a:avLst/>
          </a:prstGeom>
          <a:solidFill>
            <a:srgbClr val="FFFFFF"/>
          </a:solidFill>
        </p:spPr>
        <p:txBody>
          <a:bodyPr wrap="none" lIns="0" tIns="0" rIns="0" bIns="0">
            <a:noAutofit/>
          </a:bodyPr>
          <a:lstStyle/>
          <a:p>
            <a:pPr indent="0" algn="ctr">
              <a:defRPr sz="550" b="1">
                <a:solidFill>
                  <a:srgbClr val="649DD7"/>
                </a:solidFill>
                <a:latin typeface="Arial"/>
              </a:defRPr>
            </a:pPr>
            <a:r>
              <a:t>意大利</a:t>
            </a:r>
          </a:p>
        </p:txBody>
      </p:sp>
      <p:sp>
        <p:nvSpPr>
          <p:cNvPr id="101" name="矩形 100">
            <a:extLst>
              <a:ext uri="{FF2B5EF4-FFF2-40B4-BE49-F238E27FC236}">
                <a16:creationId xmlns:a16="http://schemas.microsoft.com/office/drawing/2014/main" id="{22B8FB06-9398-77C3-D003-CCBCB65C969C}"/>
              </a:ext>
            </a:extLst>
          </p:cNvPr>
          <p:cNvSpPr/>
          <p:nvPr/>
        </p:nvSpPr>
        <p:spPr>
          <a:xfrm>
            <a:off x="7424928" y="5529072"/>
            <a:ext cx="1203960" cy="201168"/>
          </a:xfrm>
          <a:prstGeom prst="rect">
            <a:avLst/>
          </a:prstGeom>
          <a:solidFill>
            <a:srgbClr val="FFFFFF"/>
          </a:solidFill>
        </p:spPr>
        <p:txBody>
          <a:bodyPr lIns="0" tIns="0" rIns="0" bIns="0">
            <a:noAutofit/>
          </a:bodyPr>
          <a:lstStyle/>
          <a:p>
            <a:pPr indent="0">
              <a:lnSpc>
                <a:spcPct val="108000"/>
              </a:lnSpc>
              <a:defRPr>
                <a:latin typeface="Arial"/>
              </a:defRPr>
            </a:pPr>
            <a:r>
              <a:rPr sz="550" b="1">
                <a:solidFill>
                  <a:srgbClr val="000000"/>
                </a:solidFill>
              </a:rPr>
              <a:t>Yara</a:t>
            </a:r>
            <a:r>
              <a:rPr sz="600">
                <a:solidFill>
                  <a:srgbClr val="000000"/>
                </a:solidFill>
              </a:rPr>
              <a:t>费拉拉 - </a:t>
            </a:r>
            <a:r>
              <a:rPr sz="600">
                <a:solidFill>
                  <a:srgbClr val="3F3C3E"/>
                </a:solidFill>
              </a:rPr>
              <a:t>氨和尿素各600,000吨</a:t>
            </a:r>
          </a:p>
        </p:txBody>
      </p:sp>
      <p:sp>
        <p:nvSpPr>
          <p:cNvPr id="102" name="矩形 101">
            <a:extLst>
              <a:ext uri="{FF2B5EF4-FFF2-40B4-BE49-F238E27FC236}">
                <a16:creationId xmlns:a16="http://schemas.microsoft.com/office/drawing/2014/main" id="{22108A87-BD21-4E81-1AB7-866B1164B4F6}"/>
              </a:ext>
            </a:extLst>
          </p:cNvPr>
          <p:cNvSpPr/>
          <p:nvPr/>
        </p:nvSpPr>
        <p:spPr>
          <a:xfrm>
            <a:off x="7431024" y="5748528"/>
            <a:ext cx="1240536" cy="265176"/>
          </a:xfrm>
          <a:prstGeom prst="rect">
            <a:avLst/>
          </a:prstGeom>
          <a:solidFill>
            <a:srgbClr val="FFFFFF"/>
          </a:solidFill>
        </p:spPr>
        <p:txBody>
          <a:bodyPr lIns="0" tIns="0" rIns="0" bIns="0">
            <a:noAutofit/>
          </a:bodyPr>
          <a:lstStyle/>
          <a:p>
            <a:pPr indent="0">
              <a:defRPr sz="600">
                <a:solidFill>
                  <a:srgbClr val="FD9470"/>
                </a:solidFill>
                <a:latin typeface="Arial"/>
              </a:defRPr>
            </a:pPr>
            <a:r>
              <a:t>自6月8日因技术问题停产，欧洲总氨产量削减至35%</a:t>
            </a:r>
          </a:p>
        </p:txBody>
      </p:sp>
      <p:sp>
        <p:nvSpPr>
          <p:cNvPr id="103" name="矩形 102">
            <a:extLst>
              <a:ext uri="{FF2B5EF4-FFF2-40B4-BE49-F238E27FC236}">
                <a16:creationId xmlns:a16="http://schemas.microsoft.com/office/drawing/2014/main" id="{3980E297-9715-4549-DEAA-943EC1B56243}"/>
              </a:ext>
            </a:extLst>
          </p:cNvPr>
          <p:cNvSpPr/>
          <p:nvPr/>
        </p:nvSpPr>
        <p:spPr>
          <a:xfrm>
            <a:off x="7412736" y="6068568"/>
            <a:ext cx="1188720" cy="316992"/>
          </a:xfrm>
          <a:prstGeom prst="rect">
            <a:avLst/>
          </a:prstGeom>
          <a:solidFill>
            <a:srgbClr val="FFFFFF"/>
          </a:solidFill>
        </p:spPr>
        <p:txBody>
          <a:bodyPr lIns="0" tIns="0" rIns="0" bIns="0">
            <a:noAutofit/>
          </a:bodyPr>
          <a:lstStyle/>
          <a:p>
            <a:pPr indent="0">
              <a:defRPr>
                <a:latin typeface="Arial"/>
              </a:defRPr>
            </a:pPr>
            <a:r>
              <a:rPr sz="550" b="1">
                <a:solidFill>
                  <a:srgbClr val="000000"/>
                </a:solidFill>
              </a:rPr>
              <a:t>Trinseo Rho—</a:t>
            </a:r>
            <a:r>
              <a:rPr sz="600">
                <a:solidFill>
                  <a:srgbClr val="251E26"/>
                </a:solidFill>
              </a:rPr>
              <a:t>9</a:t>
            </a:r>
            <a:r>
              <a:rPr sz="550" b="1">
                <a:solidFill>
                  <a:srgbClr val="595959"/>
                </a:solidFill>
              </a:rPr>
              <a:t>0,000吨MMA</a:t>
            </a:r>
            <a:r>
              <a:rPr sz="600">
                <a:solidFill>
                  <a:srgbClr val="FD9470"/>
                </a:solidFill>
              </a:rPr>
              <a:t>运行率调整，约75%</a:t>
            </a:r>
          </a:p>
        </p:txBody>
      </p:sp>
      <p:sp>
        <p:nvSpPr>
          <p:cNvPr id="104" name="矩形 103">
            <a:extLst>
              <a:ext uri="{FF2B5EF4-FFF2-40B4-BE49-F238E27FC236}">
                <a16:creationId xmlns:a16="http://schemas.microsoft.com/office/drawing/2014/main" id="{93FEA82D-7A5E-BD67-235E-E6DB75821550}"/>
              </a:ext>
            </a:extLst>
          </p:cNvPr>
          <p:cNvSpPr/>
          <p:nvPr/>
        </p:nvSpPr>
        <p:spPr>
          <a:xfrm>
            <a:off x="8964168" y="5382768"/>
            <a:ext cx="435864" cy="97536"/>
          </a:xfrm>
          <a:prstGeom prst="rect">
            <a:avLst/>
          </a:prstGeom>
          <a:solidFill>
            <a:srgbClr val="FFFFFF"/>
          </a:solidFill>
        </p:spPr>
        <p:txBody>
          <a:bodyPr wrap="none" lIns="0" tIns="0" rIns="0" bIns="0">
            <a:noAutofit/>
          </a:bodyPr>
          <a:lstStyle/>
          <a:p>
            <a:pPr indent="0">
              <a:defRPr sz="550" b="1">
                <a:solidFill>
                  <a:srgbClr val="649DD7"/>
                </a:solidFill>
                <a:latin typeface="Arial"/>
              </a:defRPr>
            </a:pPr>
            <a:r>
              <a:t>克罗地亚</a:t>
            </a:r>
          </a:p>
        </p:txBody>
      </p:sp>
      <p:sp>
        <p:nvSpPr>
          <p:cNvPr id="105" name="矩形 104">
            <a:extLst>
              <a:ext uri="{FF2B5EF4-FFF2-40B4-BE49-F238E27FC236}">
                <a16:creationId xmlns:a16="http://schemas.microsoft.com/office/drawing/2014/main" id="{07AD0022-77EA-9EE7-9257-345AEB83505C}"/>
              </a:ext>
            </a:extLst>
          </p:cNvPr>
          <p:cNvSpPr/>
          <p:nvPr/>
        </p:nvSpPr>
        <p:spPr>
          <a:xfrm>
            <a:off x="8955024" y="5526024"/>
            <a:ext cx="576072" cy="277368"/>
          </a:xfrm>
          <a:prstGeom prst="rect">
            <a:avLst/>
          </a:prstGeom>
          <a:solidFill>
            <a:srgbClr val="FFFFFF"/>
          </a:solidFill>
        </p:spPr>
        <p:txBody>
          <a:bodyPr lIns="0" tIns="0" rIns="0" bIns="0">
            <a:noAutofit/>
          </a:bodyPr>
          <a:lstStyle/>
          <a:p>
            <a:pPr indent="0">
              <a:lnSpc>
                <a:spcPct val="109000"/>
              </a:lnSpc>
              <a:defRPr sz="550" b="1">
                <a:solidFill>
                  <a:srgbClr val="000000"/>
                </a:solidFill>
                <a:latin typeface="Arial"/>
              </a:defRPr>
            </a:pPr>
            <a:r>
              <a:t>Petrokemija，500,000</a:t>
            </a:r>
          </a:p>
          <a:p>
            <a:pPr indent="0">
              <a:lnSpc>
                <a:spcPct val="109000"/>
              </a:lnSpc>
              <a:defRPr>
                <a:solidFill>
                  <a:srgbClr val="000000"/>
                </a:solidFill>
                <a:latin typeface="Arial"/>
              </a:defRPr>
            </a:pPr>
            <a:r>
              <a:rPr sz="600"/>
              <a:t>吨尿素</a:t>
            </a:r>
          </a:p>
        </p:txBody>
      </p:sp>
      <p:sp>
        <p:nvSpPr>
          <p:cNvPr id="106" name="矩形 105">
            <a:extLst>
              <a:ext uri="{FF2B5EF4-FFF2-40B4-BE49-F238E27FC236}">
                <a16:creationId xmlns:a16="http://schemas.microsoft.com/office/drawing/2014/main" id="{137C6D47-4907-DFC6-80A1-53297D6738EF}"/>
              </a:ext>
            </a:extLst>
          </p:cNvPr>
          <p:cNvSpPr/>
          <p:nvPr/>
        </p:nvSpPr>
        <p:spPr>
          <a:xfrm>
            <a:off x="8979408" y="5818632"/>
            <a:ext cx="566928" cy="164592"/>
          </a:xfrm>
          <a:prstGeom prst="rect">
            <a:avLst/>
          </a:prstGeom>
          <a:solidFill>
            <a:srgbClr val="FFFFFF"/>
          </a:solidFill>
        </p:spPr>
        <p:txBody>
          <a:bodyPr lIns="0" tIns="0" rIns="0" bIns="0">
            <a:noAutofit/>
          </a:bodyPr>
          <a:lstStyle/>
          <a:p>
            <a:pPr indent="0">
              <a:lnSpc>
                <a:spcPct val="94000"/>
              </a:lnSpc>
              <a:defRPr sz="600">
                <a:latin typeface="Arial"/>
              </a:defRPr>
            </a:pPr>
            <a:r>
              <a:rPr>
                <a:solidFill>
                  <a:srgbClr val="F08D5B"/>
                </a:solidFill>
              </a:rPr>
              <a:t>自</a:t>
            </a:r>
            <a:r>
              <a:rPr>
                <a:solidFill>
                  <a:srgbClr val="EE8937"/>
                </a:solidFill>
              </a:rPr>
              <a:t>3</a:t>
            </a:r>
            <a:r>
              <a:rPr>
                <a:solidFill>
                  <a:srgbClr val="F08D5B"/>
                </a:solidFill>
              </a:rPr>
              <a:t>月5日停产</a:t>
            </a:r>
          </a:p>
        </p:txBody>
      </p:sp>
      <p:sp>
        <p:nvSpPr>
          <p:cNvPr id="107" name="矩形 106">
            <a:extLst>
              <a:ext uri="{FF2B5EF4-FFF2-40B4-BE49-F238E27FC236}">
                <a16:creationId xmlns:a16="http://schemas.microsoft.com/office/drawing/2014/main" id="{2F0D0BD5-2602-5C4C-0F53-46A5249756A4}"/>
              </a:ext>
            </a:extLst>
          </p:cNvPr>
          <p:cNvSpPr/>
          <p:nvPr/>
        </p:nvSpPr>
        <p:spPr>
          <a:xfrm>
            <a:off x="9857232" y="5367528"/>
            <a:ext cx="359664" cy="97536"/>
          </a:xfrm>
          <a:prstGeom prst="rect">
            <a:avLst/>
          </a:prstGeom>
          <a:solidFill>
            <a:srgbClr val="FFFFFF"/>
          </a:solidFill>
        </p:spPr>
        <p:txBody>
          <a:bodyPr wrap="none" lIns="0" tIns="0" rIns="0" bIns="0">
            <a:noAutofit/>
          </a:bodyPr>
          <a:lstStyle/>
          <a:p>
            <a:pPr indent="0" algn="just">
              <a:defRPr sz="550" b="1">
                <a:solidFill>
                  <a:srgbClr val="649DD7"/>
                </a:solidFill>
                <a:latin typeface="Arial"/>
              </a:defRPr>
            </a:pPr>
            <a:r>
              <a:t>塞尔维亚</a:t>
            </a:r>
          </a:p>
        </p:txBody>
      </p:sp>
      <p:sp>
        <p:nvSpPr>
          <p:cNvPr id="108" name="矩形 107">
            <a:extLst>
              <a:ext uri="{FF2B5EF4-FFF2-40B4-BE49-F238E27FC236}">
                <a16:creationId xmlns:a16="http://schemas.microsoft.com/office/drawing/2014/main" id="{33360673-3FEA-BC87-249D-B57EFBA3B7E2}"/>
              </a:ext>
            </a:extLst>
          </p:cNvPr>
          <p:cNvSpPr/>
          <p:nvPr/>
        </p:nvSpPr>
        <p:spPr>
          <a:xfrm>
            <a:off x="9845040" y="5513832"/>
            <a:ext cx="557784" cy="374904"/>
          </a:xfrm>
          <a:prstGeom prst="rect">
            <a:avLst/>
          </a:prstGeom>
          <a:solidFill>
            <a:srgbClr val="FFFFFF"/>
          </a:solidFill>
        </p:spPr>
        <p:txBody>
          <a:bodyPr lIns="0" tIns="0" rIns="0" bIns="0">
            <a:noAutofit/>
          </a:bodyPr>
          <a:lstStyle/>
          <a:p>
            <a:pPr indent="0">
              <a:lnSpc>
                <a:spcPct val="112000"/>
              </a:lnSpc>
              <a:defRPr sz="550" b="1">
                <a:solidFill>
                  <a:srgbClr val="000000"/>
                </a:solidFill>
                <a:latin typeface="Arial"/>
              </a:defRPr>
            </a:pPr>
            <a:r>
              <a:t>MSKKkinda</a:t>
            </a:r>
            <a:endParaRPr sz="550" b="1">
              <a:solidFill>
                <a:srgbClr val="000000"/>
              </a:solidFill>
              <a:latin typeface="Arial"/>
            </a:endParaRPr>
          </a:p>
          <a:p>
            <a:pPr indent="0">
              <a:lnSpc>
                <a:spcPct val="112000"/>
              </a:lnSpc>
              <a:defRPr sz="600">
                <a:solidFill>
                  <a:srgbClr val="000000"/>
                </a:solidFill>
                <a:latin typeface="Arial"/>
              </a:defRPr>
            </a:pPr>
            <a:r>
              <a:t>200,000</a:t>
            </a:r>
          </a:p>
          <a:p>
            <a:pPr indent="0">
              <a:lnSpc>
                <a:spcPct val="112000"/>
              </a:lnSpc>
              <a:defRPr sz="600">
                <a:solidFill>
                  <a:srgbClr val="000000"/>
                </a:solidFill>
                <a:latin typeface="Arial"/>
              </a:defRPr>
            </a:pPr>
            <a:r>
              <a:t>吨甲醇</a:t>
            </a:r>
          </a:p>
        </p:txBody>
      </p:sp>
      <p:sp>
        <p:nvSpPr>
          <p:cNvPr id="109" name="矩形 108">
            <a:extLst>
              <a:ext uri="{FF2B5EF4-FFF2-40B4-BE49-F238E27FC236}">
                <a16:creationId xmlns:a16="http://schemas.microsoft.com/office/drawing/2014/main" id="{4B27A09E-5B4D-ECED-3B17-FA2519915C54}"/>
              </a:ext>
            </a:extLst>
          </p:cNvPr>
          <p:cNvSpPr/>
          <p:nvPr/>
        </p:nvSpPr>
        <p:spPr>
          <a:xfrm>
            <a:off x="9872472" y="5907024"/>
            <a:ext cx="441960" cy="85344"/>
          </a:xfrm>
          <a:prstGeom prst="rect">
            <a:avLst/>
          </a:prstGeom>
          <a:solidFill>
            <a:srgbClr val="FFFFFF"/>
          </a:solidFill>
        </p:spPr>
        <p:txBody>
          <a:bodyPr wrap="none" lIns="0" tIns="0" rIns="0" bIns="0">
            <a:noAutofit/>
          </a:bodyPr>
          <a:lstStyle/>
          <a:p>
            <a:pPr indent="0" algn="r">
              <a:defRPr sz="600">
                <a:solidFill>
                  <a:srgbClr val="F08D5B"/>
                </a:solidFill>
                <a:latin typeface="Arial"/>
              </a:defRPr>
            </a:pPr>
            <a:r>
              <a:t>关</a:t>
            </a:r>
            <a:r>
              <a:t>停</a:t>
            </a:r>
          </a:p>
        </p:txBody>
      </p:sp>
      <p:sp>
        <p:nvSpPr>
          <p:cNvPr id="110" name="矩形 109">
            <a:extLst>
              <a:ext uri="{FF2B5EF4-FFF2-40B4-BE49-F238E27FC236}">
                <a16:creationId xmlns:a16="http://schemas.microsoft.com/office/drawing/2014/main" id="{BDD7E8D8-B0F7-E6EF-40EF-7F7D4DBE6EAF}"/>
              </a:ext>
            </a:extLst>
          </p:cNvPr>
          <p:cNvSpPr/>
          <p:nvPr/>
        </p:nvSpPr>
        <p:spPr>
          <a:xfrm>
            <a:off x="9893808" y="6166104"/>
            <a:ext cx="393192" cy="109728"/>
          </a:xfrm>
          <a:prstGeom prst="rect">
            <a:avLst/>
          </a:prstGeom>
          <a:solidFill>
            <a:srgbClr val="FFFFFF"/>
          </a:solidFill>
        </p:spPr>
        <p:txBody>
          <a:bodyPr wrap="none" lIns="0" tIns="0" rIns="0" bIns="0">
            <a:noAutofit/>
          </a:bodyPr>
          <a:lstStyle/>
          <a:p>
            <a:pPr indent="0" algn="just">
              <a:defRPr sz="550" b="1">
                <a:solidFill>
                  <a:srgbClr val="649DD7"/>
                </a:solidFill>
                <a:latin typeface="Arial"/>
              </a:defRPr>
            </a:pPr>
            <a:r>
              <a:t>土耳其</a:t>
            </a:r>
          </a:p>
        </p:txBody>
      </p:sp>
      <p:sp>
        <p:nvSpPr>
          <p:cNvPr id="111" name="矩形 110">
            <a:extLst>
              <a:ext uri="{FF2B5EF4-FFF2-40B4-BE49-F238E27FC236}">
                <a16:creationId xmlns:a16="http://schemas.microsoft.com/office/drawing/2014/main" id="{CAFB8D84-8AEB-F62B-67DD-6DC6E68ED062}"/>
              </a:ext>
            </a:extLst>
          </p:cNvPr>
          <p:cNvSpPr/>
          <p:nvPr/>
        </p:nvSpPr>
        <p:spPr>
          <a:xfrm>
            <a:off x="9906000" y="6324600"/>
            <a:ext cx="996696" cy="195072"/>
          </a:xfrm>
          <a:prstGeom prst="rect">
            <a:avLst/>
          </a:prstGeom>
          <a:solidFill>
            <a:srgbClr val="FFFFFF"/>
          </a:solidFill>
        </p:spPr>
        <p:txBody>
          <a:bodyPr lIns="0" tIns="0" rIns="0" bIns="0">
            <a:noAutofit/>
          </a:bodyPr>
          <a:lstStyle/>
          <a:p>
            <a:pPr indent="0">
              <a:defRPr>
                <a:latin typeface="Arial"/>
              </a:defRPr>
            </a:pPr>
            <a:r>
              <a:rPr sz="550" b="1">
                <a:solidFill>
                  <a:srgbClr val="000000"/>
                </a:solidFill>
              </a:rPr>
              <a:t>PetkimA</a:t>
            </a:r>
            <a:r>
              <a:rPr sz="550" b="1">
                <a:solidFill>
                  <a:srgbClr val="C00000"/>
                </a:solidFill>
              </a:rPr>
              <a:t>liaga</a:t>
            </a:r>
            <a:r>
              <a:rPr sz="550" b="1">
                <a:solidFill>
                  <a:srgbClr val="000000"/>
                </a:solidFill>
              </a:rPr>
              <a:t>-</a:t>
            </a:r>
            <a:r>
              <a:rPr sz="600">
                <a:solidFill>
                  <a:srgbClr val="000000"/>
                </a:solidFill>
              </a:rPr>
              <a:t>110,000吨丙烯腈</a:t>
            </a:r>
          </a:p>
        </p:txBody>
      </p:sp>
      <p:sp>
        <p:nvSpPr>
          <p:cNvPr id="112" name="矩形 111">
            <a:extLst>
              <a:ext uri="{FF2B5EF4-FFF2-40B4-BE49-F238E27FC236}">
                <a16:creationId xmlns:a16="http://schemas.microsoft.com/office/drawing/2014/main" id="{6E107F12-2D99-F9F4-39A8-0518AAF5394E}"/>
              </a:ext>
            </a:extLst>
          </p:cNvPr>
          <p:cNvSpPr/>
          <p:nvPr/>
        </p:nvSpPr>
        <p:spPr>
          <a:xfrm>
            <a:off x="9869424" y="6531864"/>
            <a:ext cx="1048512" cy="91440"/>
          </a:xfrm>
          <a:prstGeom prst="rect">
            <a:avLst/>
          </a:prstGeom>
          <a:solidFill>
            <a:srgbClr val="FFFFFF"/>
          </a:solidFill>
        </p:spPr>
        <p:txBody>
          <a:bodyPr wrap="none" lIns="0" tIns="0" rIns="0" bIns="0">
            <a:noAutofit/>
          </a:bodyPr>
          <a:lstStyle/>
          <a:p>
            <a:pPr indent="0">
              <a:defRPr sz="600">
                <a:solidFill>
                  <a:srgbClr val="F08D5B"/>
                </a:solidFill>
                <a:latin typeface="Arial"/>
              </a:defRPr>
            </a:pPr>
            <a:r>
              <a:t>4月运行率降低</a:t>
            </a:r>
          </a:p>
        </p:txBody>
      </p:sp>
    </p:spTree>
    <p:extLst>
      <p:ext uri="{BB962C8B-B14F-4D97-AF65-F5344CB8AC3E}">
        <p14:creationId xmlns:p14="http://schemas.microsoft.com/office/powerpoint/2010/main" val="763856837"/>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27</a:t>
            </a:fld>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t>甚至德国——面临欧盟内部一些最严峻的能源挑战——也在逐步取代俄罗斯天然气，总理奥拉夫·朔尔茨在2022年9月承诺，到2023年底将实现对俄罗斯天然气的零依赖。事实上，天然气在德国总电力生产来源中所占的份额相对微不足道且持续下降，可再生能源以40%以上的份额遥遥领先——这一趋势在未来几年只会加剧。此外，即使超越发电领域，关注德国的一次能源消耗，天然气占27%，远低于石油的34%。随着可再生能源规模的扩大，这种组合在未来几年将继续演变。而且，这种影响在德国社会中分布并不均匀，因为在这27%的天然气使用量中，大部分来自鲁尔工业区能源密集型产业，正如之前讨论的，这些产业对欧洲整体经济的增加值和就业贡献实际上微乎其微。虽然欧洲经济面临结构性高能源价格带来的挑战是真实而深刻的，但重要的是不要夸大这些挑战的规模和影响——通过精明的政府财政转移支付来帮助消费者，这些挑战应该相对较小且可控。</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欧洲经济影响</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2051384"/>
            <a:ext cx="6583680" cy="420624"/>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德国电力生产来源</a:t>
            </a:r>
            <a:endParaRPr sz="900" b="1">
              <a:solidFill>
                <a:srgbClr val="000000"/>
              </a:solidFill>
              <a:latin typeface="Georgia" panose="02040502050405020303" pitchFamily="18" charset="0"/>
              <a:ea typeface="Source Sans Pro SemiBold" panose="020B0603030403020204" pitchFamily="34" charset="0"/>
            </a:endParaRPr>
          </a:p>
          <a:p>
            <a:pPr lvl="0">
              <a:defRPr sz="900">
                <a:solidFill>
                  <a:srgbClr val="000000"/>
                </a:solidFill>
                <a:latin typeface="Georgia" panose="02040502050405020303" pitchFamily="18" charset="0"/>
                <a:ea typeface="Source Sans Pro SemiBold" panose="020B0603030403020204" pitchFamily="34" charset="0"/>
              </a:defRPr>
            </a:pPr>
            <a:r>
              <a:t>（随时间变化）</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德国正在逐步取代俄罗斯天然气</a:t>
            </a:r>
          </a:p>
        </p:txBody>
      </p:sp>
      <p:sp>
        <p:nvSpPr>
          <p:cNvPr id="11" name="Chart Title">
            <a:extLst>
              <a:ext uri="{FF2B5EF4-FFF2-40B4-BE49-F238E27FC236}">
                <a16:creationId xmlns:a16="http://schemas.microsoft.com/office/drawing/2014/main" id="{FAFB9D68-44F8-AB65-5729-02AC79581B80}"/>
              </a:ext>
            </a:extLst>
          </p:cNvPr>
          <p:cNvSpPr txBox="1"/>
          <p:nvPr/>
        </p:nvSpPr>
        <p:spPr>
          <a:xfrm>
            <a:off x="3836289" y="5463251"/>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德国一次能源消费</a:t>
            </a:r>
          </a:p>
          <a:p>
            <a:pPr lvl="0">
              <a:defRPr sz="900">
                <a:solidFill>
                  <a:srgbClr val="000000"/>
                </a:solidFill>
                <a:latin typeface="Georgia" panose="02040502050405020303" pitchFamily="18" charset="0"/>
                <a:ea typeface="Source Sans Pro SemiBold" panose="020B0603030403020204" pitchFamily="34" charset="0"/>
              </a:defRPr>
            </a:pPr>
            <a:r>
              <a:t>（截至2021年）</a:t>
            </a:r>
            <a:endParaRPr sz="900">
              <a:latin typeface="Georgia" panose="02040502050405020303" pitchFamily="18" charset="0"/>
              <a:ea typeface="Source Sans Pro SemiBold" panose="020B0603030403020204" pitchFamily="34" charset="0"/>
            </a:endParaRPr>
          </a:p>
        </p:txBody>
      </p:sp>
      <p:graphicFrame>
        <p:nvGraphicFramePr>
          <p:cNvPr id="12" name="Chart 11">
            <a:extLst>
              <a:ext uri="{FF2B5EF4-FFF2-40B4-BE49-F238E27FC236}">
                <a16:creationId xmlns:a16="http://schemas.microsoft.com/office/drawing/2014/main" id="{4A2FBA82-CB95-16B6-5CD3-D7E4B22BB97A}"/>
              </a:ext>
            </a:extLst>
          </p:cNvPr>
          <p:cNvGraphicFramePr>
            <a:graphicFrameLocks/>
          </p:cNvGraphicFramePr>
          <p:nvPr>
            <p:extLst>
              <p:ext uri="{D42A27DB-BD31-4B8C-83A1-F6EECF244321}">
                <p14:modId xmlns:p14="http://schemas.microsoft.com/office/powerpoint/2010/main" val="3096039367"/>
              </p:ext>
            </p:extLst>
          </p:nvPr>
        </p:nvGraphicFramePr>
        <p:xfrm>
          <a:off x="3770864" y="5809193"/>
          <a:ext cx="7926729" cy="915536"/>
        </p:xfrm>
        <a:graphic>
          <a:graphicData uri="http://schemas.openxmlformats.org/drawingml/2006/chart">
            <c:chart xmlns:c="http://schemas.openxmlformats.org/drawingml/2006/chart" xmlns:r="http://schemas.openxmlformats.org/officeDocument/2006/relationships" r:id="rId2"/>
          </a:graphicData>
        </a:graphic>
      </p:graphicFrame>
      <p:sp>
        <p:nvSpPr>
          <p:cNvPr id="13" name="Content Placeholder 3">
            <a:extLst>
              <a:ext uri="{FF2B5EF4-FFF2-40B4-BE49-F238E27FC236}">
                <a16:creationId xmlns:a16="http://schemas.microsoft.com/office/drawing/2014/main" id="{D675A7CA-D062-707D-E0D3-8ABC28AED640}"/>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pic>
        <p:nvPicPr>
          <p:cNvPr id="4" name="图片 3">
            <a:extLst>
              <a:ext uri="{FF2B5EF4-FFF2-40B4-BE49-F238E27FC236}">
                <a16:creationId xmlns:a16="http://schemas.microsoft.com/office/drawing/2014/main" id="{6D2D8E1F-8B84-6AF7-12F4-2A9CA5892998}"/>
              </a:ext>
            </a:extLst>
          </p:cNvPr>
          <p:cNvPicPr>
            <a:picLocks noChangeAspect="1"/>
          </p:cNvPicPr>
          <p:nvPr/>
        </p:nvPicPr>
        <p:blipFill>
          <a:blip r:embed="rId3"/>
          <a:stretch>
            <a:fillRect/>
          </a:stretch>
        </p:blipFill>
        <p:spPr>
          <a:xfrm>
            <a:off x="3675888" y="2389632"/>
            <a:ext cx="8479536" cy="3038856"/>
          </a:xfrm>
          <a:prstGeom prst="rect">
            <a:avLst/>
          </a:prstGeom>
        </p:spPr>
      </p:pic>
      <p:sp>
        <p:nvSpPr>
          <p:cNvPr id="7" name="矩形 6">
            <a:extLst>
              <a:ext uri="{FF2B5EF4-FFF2-40B4-BE49-F238E27FC236}">
                <a16:creationId xmlns:a16="http://schemas.microsoft.com/office/drawing/2014/main" id="{D2A41FBC-EF61-BCE6-CCB5-6D8339357C32}"/>
              </a:ext>
            </a:extLst>
          </p:cNvPr>
          <p:cNvSpPr/>
          <p:nvPr/>
        </p:nvSpPr>
        <p:spPr>
          <a:xfrm>
            <a:off x="10981944" y="2496312"/>
            <a:ext cx="390144" cy="143256"/>
          </a:xfrm>
          <a:prstGeom prst="rect">
            <a:avLst/>
          </a:prstGeom>
          <a:solidFill>
            <a:srgbClr val="FFFFFF"/>
          </a:solidFill>
        </p:spPr>
        <p:txBody>
          <a:bodyPr wrap="none" lIns="0" tIns="0" rIns="0" bIns="0">
            <a:noAutofit/>
          </a:bodyPr>
          <a:lstStyle/>
          <a:p>
            <a:pPr indent="0">
              <a:defRPr sz="850" b="1">
                <a:solidFill>
                  <a:srgbClr val="595959"/>
                </a:solidFill>
                <a:latin typeface="Arial"/>
              </a:defRPr>
            </a:pPr>
            <a:r>
              <a:t>其他</a:t>
            </a:r>
          </a:p>
        </p:txBody>
      </p:sp>
      <p:sp>
        <p:nvSpPr>
          <p:cNvPr id="8" name="矩形 7">
            <a:extLst>
              <a:ext uri="{FF2B5EF4-FFF2-40B4-BE49-F238E27FC236}">
                <a16:creationId xmlns:a16="http://schemas.microsoft.com/office/drawing/2014/main" id="{9A6B0AE7-2B18-E535-A2CB-6B10E97AC510}"/>
              </a:ext>
            </a:extLst>
          </p:cNvPr>
          <p:cNvSpPr/>
          <p:nvPr/>
        </p:nvSpPr>
        <p:spPr>
          <a:xfrm>
            <a:off x="10945368" y="2639568"/>
            <a:ext cx="615696" cy="167640"/>
          </a:xfrm>
          <a:prstGeom prst="rect">
            <a:avLst/>
          </a:prstGeom>
          <a:solidFill>
            <a:srgbClr val="FFFFFF"/>
          </a:solidFill>
        </p:spPr>
        <p:txBody>
          <a:bodyPr wrap="none" lIns="0" tIns="0" rIns="0" bIns="0">
            <a:noAutofit/>
          </a:bodyPr>
          <a:lstStyle/>
          <a:p>
            <a:pPr indent="0">
              <a:defRPr sz="850" b="1">
                <a:solidFill>
                  <a:srgbClr val="595959"/>
                </a:solidFill>
                <a:latin typeface="Arial"/>
              </a:defRPr>
            </a:pPr>
            <a:r>
              <a:t>核能</a:t>
            </a:r>
          </a:p>
        </p:txBody>
      </p:sp>
      <p:sp>
        <p:nvSpPr>
          <p:cNvPr id="14" name="矩形 13">
            <a:extLst>
              <a:ext uri="{FF2B5EF4-FFF2-40B4-BE49-F238E27FC236}">
                <a16:creationId xmlns:a16="http://schemas.microsoft.com/office/drawing/2014/main" id="{5C909221-62CE-E52E-548B-FCF57DEE3230}"/>
              </a:ext>
            </a:extLst>
          </p:cNvPr>
          <p:cNvSpPr/>
          <p:nvPr/>
        </p:nvSpPr>
        <p:spPr>
          <a:xfrm>
            <a:off x="10954512" y="2868168"/>
            <a:ext cx="313944" cy="152400"/>
          </a:xfrm>
          <a:prstGeom prst="rect">
            <a:avLst/>
          </a:prstGeom>
          <a:solidFill>
            <a:srgbClr val="FFFFFF"/>
          </a:solidFill>
        </p:spPr>
        <p:txBody>
          <a:bodyPr wrap="none" lIns="0" tIns="0" rIns="0" bIns="0">
            <a:noAutofit/>
          </a:bodyPr>
          <a:lstStyle/>
          <a:p>
            <a:pPr indent="0">
              <a:defRPr sz="850" b="1">
                <a:solidFill>
                  <a:srgbClr val="595959"/>
                </a:solidFill>
                <a:latin typeface="Arial"/>
              </a:defRPr>
            </a:pPr>
            <a:r>
              <a:t>天然气</a:t>
            </a:r>
          </a:p>
        </p:txBody>
      </p:sp>
      <p:sp>
        <p:nvSpPr>
          <p:cNvPr id="15" name="矩形 14">
            <a:extLst>
              <a:ext uri="{FF2B5EF4-FFF2-40B4-BE49-F238E27FC236}">
                <a16:creationId xmlns:a16="http://schemas.microsoft.com/office/drawing/2014/main" id="{BFA35CA0-EDEF-D604-F749-352EDC9891DF}"/>
              </a:ext>
            </a:extLst>
          </p:cNvPr>
          <p:cNvSpPr/>
          <p:nvPr/>
        </p:nvSpPr>
        <p:spPr>
          <a:xfrm>
            <a:off x="10951464" y="3182112"/>
            <a:ext cx="728472" cy="179832"/>
          </a:xfrm>
          <a:prstGeom prst="rect">
            <a:avLst/>
          </a:prstGeom>
          <a:solidFill>
            <a:srgbClr val="FFFFFF"/>
          </a:solidFill>
        </p:spPr>
        <p:txBody>
          <a:bodyPr wrap="none" lIns="0" tIns="0" rIns="0" bIns="0">
            <a:noAutofit/>
          </a:bodyPr>
          <a:lstStyle/>
          <a:p>
            <a:pPr indent="0">
              <a:defRPr sz="850" b="1">
                <a:solidFill>
                  <a:srgbClr val="595959"/>
                </a:solidFill>
                <a:latin typeface="Arial"/>
              </a:defRPr>
            </a:pPr>
            <a:r>
              <a:t>硬煤</a:t>
            </a:r>
          </a:p>
        </p:txBody>
      </p:sp>
      <p:sp>
        <p:nvSpPr>
          <p:cNvPr id="16" name="矩形 15">
            <a:extLst>
              <a:ext uri="{FF2B5EF4-FFF2-40B4-BE49-F238E27FC236}">
                <a16:creationId xmlns:a16="http://schemas.microsoft.com/office/drawing/2014/main" id="{0ECD83D4-D5D6-E6DF-988F-5473C23EB8CF}"/>
              </a:ext>
            </a:extLst>
          </p:cNvPr>
          <p:cNvSpPr/>
          <p:nvPr/>
        </p:nvSpPr>
        <p:spPr>
          <a:xfrm>
            <a:off x="10954512" y="3636264"/>
            <a:ext cx="493776" cy="173736"/>
          </a:xfrm>
          <a:prstGeom prst="rect">
            <a:avLst/>
          </a:prstGeom>
          <a:solidFill>
            <a:srgbClr val="FFFFFF"/>
          </a:solidFill>
        </p:spPr>
        <p:txBody>
          <a:bodyPr wrap="none" lIns="0" tIns="0" rIns="0" bIns="0">
            <a:noAutofit/>
          </a:bodyPr>
          <a:lstStyle/>
          <a:p>
            <a:pPr indent="0">
              <a:defRPr sz="850" b="1">
                <a:solidFill>
                  <a:srgbClr val="595959"/>
                </a:solidFill>
                <a:latin typeface="Arial"/>
              </a:defRPr>
            </a:pPr>
            <a:r>
              <a:t>褐煤</a:t>
            </a:r>
          </a:p>
        </p:txBody>
      </p:sp>
      <p:sp>
        <p:nvSpPr>
          <p:cNvPr id="17" name="矩形 16">
            <a:extLst>
              <a:ext uri="{FF2B5EF4-FFF2-40B4-BE49-F238E27FC236}">
                <a16:creationId xmlns:a16="http://schemas.microsoft.com/office/drawing/2014/main" id="{597FDF34-9638-7057-4FC6-2374B2A1F8B3}"/>
              </a:ext>
            </a:extLst>
          </p:cNvPr>
          <p:cNvSpPr/>
          <p:nvPr/>
        </p:nvSpPr>
        <p:spPr>
          <a:xfrm>
            <a:off x="10945368" y="4501896"/>
            <a:ext cx="893064" cy="185928"/>
          </a:xfrm>
          <a:prstGeom prst="rect">
            <a:avLst/>
          </a:prstGeom>
          <a:solidFill>
            <a:srgbClr val="FFFFFF"/>
          </a:solidFill>
        </p:spPr>
        <p:txBody>
          <a:bodyPr wrap="none" lIns="0" tIns="0" rIns="0" bIns="0">
            <a:noAutofit/>
          </a:bodyPr>
          <a:lstStyle/>
          <a:p>
            <a:pPr indent="0">
              <a:defRPr sz="850" b="1">
                <a:solidFill>
                  <a:srgbClr val="595959"/>
                </a:solidFill>
                <a:latin typeface="Arial"/>
              </a:defRPr>
            </a:pPr>
            <a:r>
              <a:t>可再生能源</a:t>
            </a:r>
          </a:p>
        </p:txBody>
      </p:sp>
      <p:sp>
        <p:nvSpPr>
          <p:cNvPr id="18" name="矩形 17">
            <a:extLst>
              <a:ext uri="{FF2B5EF4-FFF2-40B4-BE49-F238E27FC236}">
                <a16:creationId xmlns:a16="http://schemas.microsoft.com/office/drawing/2014/main" id="{946A0458-D974-ED8B-C57E-9C0643C3C733}"/>
              </a:ext>
            </a:extLst>
          </p:cNvPr>
          <p:cNvSpPr/>
          <p:nvPr/>
        </p:nvSpPr>
        <p:spPr>
          <a:xfrm>
            <a:off x="4422648" y="6467856"/>
            <a:ext cx="252984" cy="161544"/>
          </a:xfrm>
          <a:prstGeom prst="rect">
            <a:avLst/>
          </a:prstGeom>
          <a:solidFill>
            <a:srgbClr val="FFFFFF"/>
          </a:solidFill>
        </p:spPr>
        <p:txBody>
          <a:bodyPr wrap="none" lIns="0" tIns="0" rIns="0" bIns="0">
            <a:noAutofit/>
          </a:bodyPr>
          <a:lstStyle/>
          <a:p>
            <a:pPr indent="0">
              <a:defRPr sz="1100" b="1">
                <a:solidFill>
                  <a:srgbClr val="595959"/>
                </a:solidFill>
                <a:latin typeface="Calibri"/>
              </a:defRPr>
            </a:pPr>
            <a:r>
              <a:t>石油</a:t>
            </a:r>
          </a:p>
        </p:txBody>
      </p:sp>
      <p:sp>
        <p:nvSpPr>
          <p:cNvPr id="19" name="矩形 18">
            <a:extLst>
              <a:ext uri="{FF2B5EF4-FFF2-40B4-BE49-F238E27FC236}">
                <a16:creationId xmlns:a16="http://schemas.microsoft.com/office/drawing/2014/main" id="{D3C36AC6-8519-FE1C-A663-57617141FBBB}"/>
              </a:ext>
            </a:extLst>
          </p:cNvPr>
          <p:cNvSpPr/>
          <p:nvPr/>
        </p:nvSpPr>
        <p:spPr>
          <a:xfrm>
            <a:off x="5672328" y="6464808"/>
            <a:ext cx="298704" cy="192024"/>
          </a:xfrm>
          <a:prstGeom prst="rect">
            <a:avLst/>
          </a:prstGeom>
          <a:solidFill>
            <a:srgbClr val="FFFFFF"/>
          </a:solidFill>
        </p:spPr>
        <p:txBody>
          <a:bodyPr wrap="none" lIns="0" tIns="0" rIns="0" bIns="0">
            <a:noAutofit/>
          </a:bodyPr>
          <a:lstStyle/>
          <a:p>
            <a:pPr indent="0">
              <a:defRPr sz="1100" b="1">
                <a:solidFill>
                  <a:srgbClr val="595959"/>
                </a:solidFill>
                <a:latin typeface="Calibri"/>
              </a:defRPr>
            </a:pPr>
            <a:r>
              <a:t>天然气</a:t>
            </a:r>
          </a:p>
        </p:txBody>
      </p:sp>
      <p:sp>
        <p:nvSpPr>
          <p:cNvPr id="20" name="矩形 19">
            <a:extLst>
              <a:ext uri="{FF2B5EF4-FFF2-40B4-BE49-F238E27FC236}">
                <a16:creationId xmlns:a16="http://schemas.microsoft.com/office/drawing/2014/main" id="{D61F2052-8AD3-0AAC-EAE6-E0182C7F8D1E}"/>
              </a:ext>
            </a:extLst>
          </p:cNvPr>
          <p:cNvSpPr/>
          <p:nvPr/>
        </p:nvSpPr>
        <p:spPr>
          <a:xfrm>
            <a:off x="6928104" y="6477000"/>
            <a:ext cx="341376" cy="161544"/>
          </a:xfrm>
          <a:prstGeom prst="rect">
            <a:avLst/>
          </a:prstGeom>
          <a:solidFill>
            <a:srgbClr val="FFFFFF"/>
          </a:solidFill>
        </p:spPr>
        <p:txBody>
          <a:bodyPr wrap="none" lIns="0" tIns="0" rIns="0" bIns="0">
            <a:noAutofit/>
          </a:bodyPr>
          <a:lstStyle/>
          <a:p>
            <a:pPr indent="0">
              <a:defRPr sz="1100" b="1">
                <a:solidFill>
                  <a:srgbClr val="595959"/>
                </a:solidFill>
                <a:latin typeface="Calibri"/>
              </a:defRPr>
            </a:pPr>
            <a:r>
              <a:t>煤炭</a:t>
            </a:r>
          </a:p>
        </p:txBody>
      </p:sp>
      <p:sp>
        <p:nvSpPr>
          <p:cNvPr id="21" name="矩形 20">
            <a:extLst>
              <a:ext uri="{FF2B5EF4-FFF2-40B4-BE49-F238E27FC236}">
                <a16:creationId xmlns:a16="http://schemas.microsoft.com/office/drawing/2014/main" id="{B2172CC0-E203-55F5-5E62-01152AA082D0}"/>
              </a:ext>
            </a:extLst>
          </p:cNvPr>
          <p:cNvSpPr/>
          <p:nvPr/>
        </p:nvSpPr>
        <p:spPr>
          <a:xfrm>
            <a:off x="7979664" y="6461760"/>
            <a:ext cx="792480" cy="185928"/>
          </a:xfrm>
          <a:prstGeom prst="rect">
            <a:avLst/>
          </a:prstGeom>
          <a:solidFill>
            <a:srgbClr val="FFFFFF"/>
          </a:solidFill>
        </p:spPr>
        <p:txBody>
          <a:bodyPr wrap="none" lIns="0" tIns="0" rIns="0" bIns="0">
            <a:noAutofit/>
          </a:bodyPr>
          <a:lstStyle/>
          <a:p>
            <a:pPr indent="0" algn="r">
              <a:defRPr sz="1100" b="1">
                <a:solidFill>
                  <a:srgbClr val="595959"/>
                </a:solidFill>
                <a:latin typeface="Calibri"/>
              </a:defRPr>
            </a:pPr>
            <a:r>
              <a:t>可再生能源</a:t>
            </a:r>
          </a:p>
        </p:txBody>
      </p:sp>
      <p:sp>
        <p:nvSpPr>
          <p:cNvPr id="22" name="矩形 21">
            <a:extLst>
              <a:ext uri="{FF2B5EF4-FFF2-40B4-BE49-F238E27FC236}">
                <a16:creationId xmlns:a16="http://schemas.microsoft.com/office/drawing/2014/main" id="{6AED4C97-2880-F7BC-1741-123864C58248}"/>
              </a:ext>
            </a:extLst>
          </p:cNvPr>
          <p:cNvSpPr/>
          <p:nvPr/>
        </p:nvSpPr>
        <p:spPr>
          <a:xfrm>
            <a:off x="9381744" y="6461760"/>
            <a:ext cx="542544" cy="201168"/>
          </a:xfrm>
          <a:prstGeom prst="rect">
            <a:avLst/>
          </a:prstGeom>
          <a:solidFill>
            <a:srgbClr val="FFFFFF"/>
          </a:solidFill>
        </p:spPr>
        <p:txBody>
          <a:bodyPr wrap="none" lIns="0" tIns="0" rIns="0" bIns="0">
            <a:noAutofit/>
          </a:bodyPr>
          <a:lstStyle/>
          <a:p>
            <a:pPr indent="0" algn="r">
              <a:defRPr sz="1100" b="1">
                <a:solidFill>
                  <a:srgbClr val="595959"/>
                </a:solidFill>
                <a:latin typeface="Calibri"/>
              </a:defRPr>
            </a:pPr>
            <a:r>
              <a:t>核能</a:t>
            </a:r>
          </a:p>
        </p:txBody>
      </p:sp>
      <p:sp>
        <p:nvSpPr>
          <p:cNvPr id="23" name="矩形 22">
            <a:extLst>
              <a:ext uri="{FF2B5EF4-FFF2-40B4-BE49-F238E27FC236}">
                <a16:creationId xmlns:a16="http://schemas.microsoft.com/office/drawing/2014/main" id="{D4364E6F-F73C-739A-BDD3-FD6CD9129852}"/>
              </a:ext>
            </a:extLst>
          </p:cNvPr>
          <p:cNvSpPr/>
          <p:nvPr/>
        </p:nvSpPr>
        <p:spPr>
          <a:xfrm>
            <a:off x="10707624" y="6461760"/>
            <a:ext cx="417576" cy="201168"/>
          </a:xfrm>
          <a:prstGeom prst="rect">
            <a:avLst/>
          </a:prstGeom>
          <a:solidFill>
            <a:srgbClr val="FFFFFF"/>
          </a:solidFill>
        </p:spPr>
        <p:txBody>
          <a:bodyPr wrap="none" lIns="0" tIns="0" rIns="0" bIns="0">
            <a:noAutofit/>
          </a:bodyPr>
          <a:lstStyle/>
          <a:p>
            <a:pPr indent="0" algn="r">
              <a:defRPr sz="1100" b="1">
                <a:solidFill>
                  <a:srgbClr val="595959"/>
                </a:solidFill>
                <a:latin typeface="Calibri"/>
              </a:defRPr>
            </a:pPr>
            <a:r>
              <a:t>其他</a:t>
            </a:r>
          </a:p>
        </p:txBody>
      </p:sp>
    </p:spTree>
    <p:extLst>
      <p:ext uri="{BB962C8B-B14F-4D97-AF65-F5344CB8AC3E}">
        <p14:creationId xmlns:p14="http://schemas.microsoft.com/office/powerpoint/2010/main" val="203618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DB945E-ECC0-8A65-4C01-513C16F72263}"/>
              </a:ext>
            </a:extLst>
          </p:cNvPr>
          <p:cNvSpPr>
            <a:spLocks noGrp="1"/>
          </p:cNvSpPr>
          <p:nvPr>
            <p:ph type="title"/>
          </p:nvPr>
        </p:nvSpPr>
        <p:spPr/>
        <p:txBody>
          <a:bodyPr/>
          <a:lstStyle/>
          <a:p>
            <a:r>
              <a:t>欧洲天然气“危机”——目录</a:t>
            </a:r>
          </a:p>
        </p:txBody>
      </p:sp>
      <p:sp>
        <p:nvSpPr>
          <p:cNvPr id="15" name="Slide Number Placeholder 14">
            <a:extLst>
              <a:ext uri="{FF2B5EF4-FFF2-40B4-BE49-F238E27FC236}">
                <a16:creationId xmlns:a16="http://schemas.microsoft.com/office/drawing/2014/main" id="{B7ACBA9E-30BD-05FF-38EF-E4DD704897DC}"/>
              </a:ext>
            </a:extLst>
          </p:cNvPr>
          <p:cNvSpPr>
            <a:spLocks noGrp="1"/>
          </p:cNvSpPr>
          <p:nvPr>
            <p:ph type="sldNum" sz="quarter" idx="10"/>
          </p:nvPr>
        </p:nvSpPr>
        <p:spPr/>
        <p:txBody>
          <a:bodyPr/>
          <a:lstStyle/>
          <a:p>
            <a:fld id="{0CBF6629-EB3D-534B-9A06-60C368E35DAE}" type="slidenum">
              <a:rPr lang="en-US" smtClean="0"/>
              <a:t>28</a:t>
            </a:fld>
          </a:p>
        </p:txBody>
      </p:sp>
      <p:graphicFrame>
        <p:nvGraphicFramePr>
          <p:cNvPr id="4" name="Table 3">
            <a:extLst>
              <a:ext uri="{FF2B5EF4-FFF2-40B4-BE49-F238E27FC236}">
                <a16:creationId xmlns:a16="http://schemas.microsoft.com/office/drawing/2014/main" id="{3762F98F-E861-6237-CFC9-50D2DFE0833A}"/>
              </a:ext>
            </a:extLst>
          </p:cNvPr>
          <p:cNvGraphicFramePr>
            <a:graphicFrameLocks noGrp="1"/>
          </p:cNvGraphicFramePr>
          <p:nvPr>
            <p:extLst>
              <p:ext uri="{D42A27DB-BD31-4B8C-83A1-F6EECF244321}">
                <p14:modId xmlns:p14="http://schemas.microsoft.com/office/powerpoint/2010/main" val="582563887"/>
              </p:ext>
            </p:extLst>
          </p:nvPr>
        </p:nvGraphicFramePr>
        <p:xfrm>
          <a:off x="1059914" y="1920240"/>
          <a:ext cx="9557286" cy="2946401"/>
        </p:xfrm>
        <a:graphic>
          <a:graphicData uri="http://schemas.openxmlformats.org/drawingml/2006/table">
            <a:tbl>
              <a:tblPr firstRow="1" bandRow="1">
                <a:tableStyleId>{5C22544A-7EE6-4342-B048-85BDC9FD1C3A}</a:tableStyleId>
              </a:tblPr>
              <a:tblGrid>
                <a:gridCol w="813314">
                  <a:extLst>
                    <a:ext uri="{9D8B030D-6E8A-4147-A177-3AD203B41FA5}">
                      <a16:colId xmlns:a16="http://schemas.microsoft.com/office/drawing/2014/main" val="4107979806"/>
                    </a:ext>
                  </a:extLst>
                </a:gridCol>
                <a:gridCol w="8743972">
                  <a:extLst>
                    <a:ext uri="{9D8B030D-6E8A-4147-A177-3AD203B41FA5}">
                      <a16:colId xmlns:a16="http://schemas.microsoft.com/office/drawing/2014/main" val="878906995"/>
                    </a:ext>
                  </a:extLst>
                </a:gridCol>
              </a:tblGrid>
              <a:tr h="908756">
                <a:tc>
                  <a:txBody>
                    <a:bodyPr/>
                    <a:lstStyle/>
                    <a:p>
                      <a:pPr algn="ctr">
                        <a:defRPr i="1">
                          <a:solidFill>
                            <a:srgbClr val="AFD5F1"/>
                          </a:solidFill>
                          <a:latin typeface="Avenir Next Heavy" panose="020B0903020202020204" pitchFamily="34" charset="0"/>
                        </a:defRPr>
                      </a:pPr>
                      <a: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全球天然气和液化天然气替代供应可取代俄罗斯天然气</a:t>
                      </a:r>
                      <a:endParaRPr sz="1800" b="0" i="0">
                        <a:solidFill>
                          <a:schemeClr val="tx1"/>
                        </a:solidFill>
                        <a:latin typeface="Avenir Next Demi Bold" panose="020B0503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2230223"/>
                  </a:ext>
                </a:extLst>
              </a:tr>
              <a:tr h="1128889">
                <a:tc>
                  <a:txBody>
                    <a:bodyPr/>
                    <a:lstStyle/>
                    <a:p>
                      <a:pPr algn="ctr">
                        <a:defRPr i="1">
                          <a:solidFill>
                            <a:srgbClr val="AFD5F1"/>
                          </a:solidFill>
                          <a:latin typeface="Avenir Next Heavy" panose="020B0903020202020204" pitchFamily="34" charset="0"/>
                        </a:defRPr>
                      </a:pPr>
                      <a: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欧洲脱离俄罗斯天然气对欧洲经济的影响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141343"/>
                  </a:ext>
                </a:extLst>
              </a:tr>
              <a:tr h="908756">
                <a:tc>
                  <a:txBody>
                    <a:bodyPr/>
                    <a:lstStyle/>
                    <a:p>
                      <a:pPr algn="ctr">
                        <a:defRPr i="1">
                          <a:solidFill>
                            <a:srgbClr val="AFD5F1"/>
                          </a:solidFill>
                          <a:latin typeface="Avenir Next Heavy" panose="020B0903020202020204" pitchFamily="34" charset="0"/>
                        </a:defRPr>
                      </a:pPr>
                      <a: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欧洲脱离俄罗斯天然气对俄罗斯经济的影响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extLst>
                  <a:ext uri="{0D108BD9-81ED-4DB2-BD59-A6C34878D82A}">
                    <a16:rowId xmlns:a16="http://schemas.microsoft.com/office/drawing/2014/main" val="1476415789"/>
                  </a:ext>
                </a:extLst>
              </a:tr>
            </a:tbl>
          </a:graphicData>
        </a:graphic>
      </p:graphicFrame>
    </p:spTree>
    <p:extLst>
      <p:ext uri="{BB962C8B-B14F-4D97-AF65-F5344CB8AC3E}">
        <p14:creationId xmlns:p14="http://schemas.microsoft.com/office/powerpoint/2010/main" val="2491737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51C236-DB35-368B-4C41-504A6A1D2FE7}"/>
              </a:ext>
            </a:extLst>
          </p:cNvPr>
          <p:cNvPicPr>
            <a:picLocks noChangeAspect="1"/>
          </p:cNvPicPr>
          <p:nvPr/>
        </p:nvPicPr>
        <p:blipFill>
          <a:blip r:embed="rId2"/>
          <a:stretch>
            <a:fillRect/>
          </a:stretch>
        </p:blipFill>
        <p:spPr>
          <a:xfrm>
            <a:off x="3486912" y="1810512"/>
            <a:ext cx="8638032" cy="4782312"/>
          </a:xfrm>
          <a:prstGeom prst="rect">
            <a:avLst/>
          </a:prstGeom>
          <a:noFill/>
        </p:spPr>
      </p:pic>
      <p:sp>
        <p:nvSpPr>
          <p:cNvPr id="5" name="Slide Number Placeholder 4">
            <a:extLst>
              <a:ext uri="{FF2B5EF4-FFF2-40B4-BE49-F238E27FC236}">
                <a16:creationId xmlns:a16="http://schemas.microsoft.com/office/drawing/2014/main" id="{E7BCC866-8B19-AC0F-90F7-AF0A0A92C845}"/>
              </a:ext>
            </a:extLst>
          </p:cNvPr>
          <p:cNvSpPr>
            <a:spLocks noGrp="1"/>
          </p:cNvSpPr>
          <p:nvPr>
            <p:ph type="sldNum" sz="quarter" idx="10"/>
          </p:nvPr>
        </p:nvSpPr>
        <p:spPr/>
        <p:txBody>
          <a:bodyPr/>
          <a:lstStyle/>
          <a:p>
            <a:fld id="{0CBF6629-EB3D-534B-9A06-60C368E35DAE}" type="slidenum">
              <a:rPr lang="en-US" smtClean="0"/>
              <a:t>29</a:t>
            </a:fld>
          </a:p>
        </p:txBody>
      </p:sp>
      <p:sp>
        <p:nvSpPr>
          <p:cNvPr id="7" name="Content Placeholder 6">
            <a:extLst>
              <a:ext uri="{FF2B5EF4-FFF2-40B4-BE49-F238E27FC236}">
                <a16:creationId xmlns:a16="http://schemas.microsoft.com/office/drawing/2014/main" id="{49FA73CA-CCC2-FFB6-2B36-181D84F12F65}"/>
              </a:ext>
            </a:extLst>
          </p:cNvPr>
          <p:cNvSpPr>
            <a:spLocks noGrp="1"/>
          </p:cNvSpPr>
          <p:nvPr>
            <p:ph sz="quarter" idx="11"/>
          </p:nvPr>
        </p:nvSpPr>
        <p:spPr>
          <a:xfrm>
            <a:off x="265953" y="2051384"/>
            <a:ext cx="2806700" cy="4659054"/>
          </a:xfrm>
        </p:spPr>
        <p:txBody>
          <a:bodyPr/>
          <a:lstStyle/>
          <a:p>
            <a:pPr>
              <a:defRPr>
                <a:effectLst/>
                <a:ea typeface="Calibri" panose="020F0502020204030204" pitchFamily="34" charset="0"/>
                <a:cs typeface="Times New Roman" panose="02020603050405020304" pitchFamily="18" charset="0"/>
              </a:defRPr>
            </a:pPr>
            <a:r>
              <a:t>为弥补欧洲天然气运输的损失，在入侵发生</a:t>
            </a:r>
            <a:r>
              <a:rPr u="sng">
                <a:hlinkClick r:id="rId3">
                  <a:extLst>
                    <a:ext uri="{A12FA001-AC4F-418D-AE19-62706E023703}">
                      <ahyp:hlinkClr xmlns:ahyp="http://schemas.microsoft.com/office/drawing/2018/hyperlinkcolor" val="tx"/>
                    </a:ext>
                  </a:extLst>
                </a:hlinkClick>
              </a:rPr>
              <a:t>几天后的一次讲话中</a:t>
            </a:r>
            <a:r>
              <a:t>，普京加倍强调了广为宣传的“东方转向”（“povorot na vostok”），宣称“[俄罗斯]必须实现出口多元化。我们假设在可预见的未来，对西方的能源供应将继续下降。因此，巩固过去几年的趋势至关重要：逐步将我们的出口转向快速增长的南方和东方市场。”俄罗斯绝大多数管道流向欧洲；这些源自俄罗斯西部的管道无法连接到连接俄罗斯西伯利亚远东地区与亚洲的新兴独立管道网络。这个亚洲管道网络的容量仅为欧洲管道网络的一小部分；即使是长期规划、目前正在建设中的亚洲管道项目，距离投入运营仍需数年，更不用说仓促启动的新项目了。</a:t>
            </a:r>
          </a:p>
        </p:txBody>
      </p:sp>
      <p:sp>
        <p:nvSpPr>
          <p:cNvPr id="6" name="Title 5">
            <a:extLst>
              <a:ext uri="{FF2B5EF4-FFF2-40B4-BE49-F238E27FC236}">
                <a16:creationId xmlns:a16="http://schemas.microsoft.com/office/drawing/2014/main" id="{421922CC-9C33-7144-7139-867E1266C32F}"/>
              </a:ext>
            </a:extLst>
          </p:cNvPr>
          <p:cNvSpPr>
            <a:spLocks noGrp="1"/>
          </p:cNvSpPr>
          <p:nvPr>
            <p:ph type="title"/>
          </p:nvPr>
        </p:nvSpPr>
        <p:spPr/>
        <p:txBody>
          <a:bodyPr/>
          <a:lstStyle/>
          <a:p>
            <a:r>
              <a:t>俄罗斯经济影响</a:t>
            </a:r>
          </a:p>
        </p:txBody>
      </p:sp>
      <p:sp>
        <p:nvSpPr>
          <p:cNvPr id="9" name="Title 4">
            <a:extLst>
              <a:ext uri="{FF2B5EF4-FFF2-40B4-BE49-F238E27FC236}">
                <a16:creationId xmlns:a16="http://schemas.microsoft.com/office/drawing/2014/main" id="{5021E901-0672-3A32-5847-31F69514AC61}"/>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天然气不具备可互换性；俄罗斯大肆宣传的“东方转向”仍遥遥无期</a:t>
            </a:r>
          </a:p>
        </p:txBody>
      </p:sp>
      <p:sp>
        <p:nvSpPr>
          <p:cNvPr id="8" name="Oval 7">
            <a:extLst>
              <a:ext uri="{FF2B5EF4-FFF2-40B4-BE49-F238E27FC236}">
                <a16:creationId xmlns:a16="http://schemas.microsoft.com/office/drawing/2014/main" id="{C1F0D98D-4F90-4462-9AAE-BF197B7B40B1}"/>
              </a:ext>
            </a:extLst>
          </p:cNvPr>
          <p:cNvSpPr/>
          <p:nvPr/>
        </p:nvSpPr>
        <p:spPr>
          <a:xfrm rot="18164744">
            <a:off x="8882704" y="4066709"/>
            <a:ext cx="816863" cy="1909977"/>
          </a:xfrm>
          <a:prstGeom prst="ellipse">
            <a:avLst/>
          </a:prstGeom>
          <a:noFill/>
          <a:ln w="19050">
            <a:solidFill>
              <a:srgbClr val="E37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a:solidFill>
                <a:srgbClr val="E37303"/>
              </a:solidFill>
            </a:endParaRPr>
          </a:p>
        </p:txBody>
      </p:sp>
      <p:sp>
        <p:nvSpPr>
          <p:cNvPr id="13" name="Oval 12">
            <a:extLst>
              <a:ext uri="{FF2B5EF4-FFF2-40B4-BE49-F238E27FC236}">
                <a16:creationId xmlns:a16="http://schemas.microsoft.com/office/drawing/2014/main" id="{C1F0D98D-4F90-4462-9AAE-BF197B7B40B1}"/>
              </a:ext>
            </a:extLst>
          </p:cNvPr>
          <p:cNvSpPr/>
          <p:nvPr/>
        </p:nvSpPr>
        <p:spPr>
          <a:xfrm rot="18164744">
            <a:off x="3730890" y="2894621"/>
            <a:ext cx="2329739" cy="2324912"/>
          </a:xfrm>
          <a:prstGeom prst="ellipse">
            <a:avLst/>
          </a:prstGeom>
          <a:noFill/>
          <a:ln w="19050">
            <a:solidFill>
              <a:srgbClr val="E37303"/>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a:solidFill>
                <a:srgbClr val="E37303"/>
              </a:solidFill>
            </a:endParaRPr>
          </a:p>
        </p:txBody>
      </p:sp>
      <p:sp>
        <p:nvSpPr>
          <p:cNvPr id="12" name="Content Placeholder 7">
            <a:extLst>
              <a:ext uri="{FF2B5EF4-FFF2-40B4-BE49-F238E27FC236}">
                <a16:creationId xmlns:a16="http://schemas.microsoft.com/office/drawing/2014/main" id="{CB053082-45FA-5655-5A09-1A786E19888C}"/>
              </a:ext>
            </a:extLst>
          </p:cNvPr>
          <p:cNvSpPr txBox="1">
            <a:spLocks/>
          </p:cNvSpPr>
          <p:nvPr/>
        </p:nvSpPr>
        <p:spPr>
          <a:xfrm>
            <a:off x="3764853" y="6630830"/>
            <a:ext cx="7361360" cy="211716"/>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900">
                <a:solidFill>
                  <a:schemeClr val="tx1"/>
                </a:solidFill>
              </a:defRPr>
            </a:pPr>
            <a:r>
              <a:t>来源：耶鲁大学首席执行官领导力研究所</a:t>
            </a:r>
          </a:p>
        </p:txBody>
      </p:sp>
      <p:sp>
        <p:nvSpPr>
          <p:cNvPr id="4" name="矩形 3">
            <a:extLst>
              <a:ext uri="{FF2B5EF4-FFF2-40B4-BE49-F238E27FC236}">
                <a16:creationId xmlns:a16="http://schemas.microsoft.com/office/drawing/2014/main" id="{A106DCD3-CAE1-21C7-11EC-56FC5E30E269}"/>
              </a:ext>
            </a:extLst>
          </p:cNvPr>
          <p:cNvSpPr/>
          <p:nvPr/>
        </p:nvSpPr>
        <p:spPr>
          <a:xfrm>
            <a:off x="8421624" y="1999488"/>
            <a:ext cx="1091184" cy="173736"/>
          </a:xfrm>
          <a:prstGeom prst="rect">
            <a:avLst/>
          </a:prstGeom>
          <a:noFill/>
        </p:spPr>
        <p:txBody>
          <a:bodyPr wrap="none" lIns="0" tIns="0" rIns="0" bIns="0">
            <a:noAutofit/>
          </a:bodyPr>
          <a:lstStyle/>
          <a:p>
            <a:pPr indent="0" algn="ctr">
              <a:defRPr sz="900">
                <a:solidFill>
                  <a:srgbClr val="352A3A"/>
                </a:solidFill>
                <a:latin typeface="Arial"/>
              </a:defRPr>
            </a:pPr>
            <a:r>
              <a:t>运营中的管道</a:t>
            </a:r>
          </a:p>
        </p:txBody>
      </p:sp>
      <p:sp>
        <p:nvSpPr>
          <p:cNvPr id="14" name="矩形 13">
            <a:extLst>
              <a:ext uri="{FF2B5EF4-FFF2-40B4-BE49-F238E27FC236}">
                <a16:creationId xmlns:a16="http://schemas.microsoft.com/office/drawing/2014/main" id="{209598D6-0BCC-60D8-1B38-8B83F823E282}"/>
              </a:ext>
            </a:extLst>
          </p:cNvPr>
          <p:cNvSpPr/>
          <p:nvPr/>
        </p:nvSpPr>
        <p:spPr>
          <a:xfrm>
            <a:off x="8269224" y="2200656"/>
            <a:ext cx="1542288" cy="161544"/>
          </a:xfrm>
          <a:prstGeom prst="rect">
            <a:avLst/>
          </a:prstGeom>
          <a:noFill/>
        </p:spPr>
        <p:txBody>
          <a:bodyPr wrap="none" lIns="0" tIns="0" rIns="0" bIns="0">
            <a:noAutofit/>
          </a:bodyPr>
          <a:lstStyle/>
          <a:p>
            <a:pPr indent="0" algn="r">
              <a:defRPr sz="900">
                <a:solidFill>
                  <a:srgbClr val="352A3A"/>
                </a:solidFill>
                <a:latin typeface="Arial"/>
              </a:defRPr>
            </a:pPr>
            <a:r>
              <a:t>在建管道</a:t>
            </a:r>
          </a:p>
        </p:txBody>
      </p:sp>
      <p:sp>
        <p:nvSpPr>
          <p:cNvPr id="15" name="矩形 14">
            <a:extLst>
              <a:ext uri="{FF2B5EF4-FFF2-40B4-BE49-F238E27FC236}">
                <a16:creationId xmlns:a16="http://schemas.microsoft.com/office/drawing/2014/main" id="{94870F8F-989A-B030-E32A-4F56B370B87A}"/>
              </a:ext>
            </a:extLst>
          </p:cNvPr>
          <p:cNvSpPr/>
          <p:nvPr/>
        </p:nvSpPr>
        <p:spPr>
          <a:xfrm>
            <a:off x="8415528" y="2429256"/>
            <a:ext cx="1191768" cy="170688"/>
          </a:xfrm>
          <a:prstGeom prst="rect">
            <a:avLst/>
          </a:prstGeom>
          <a:noFill/>
        </p:spPr>
        <p:txBody>
          <a:bodyPr wrap="none" lIns="0" tIns="0" rIns="0" bIns="0">
            <a:noAutofit/>
          </a:bodyPr>
          <a:lstStyle/>
          <a:p>
            <a:pPr indent="0" algn="r">
              <a:defRPr sz="900">
                <a:solidFill>
                  <a:srgbClr val="352A3A"/>
                </a:solidFill>
                <a:latin typeface="Arial"/>
              </a:defRPr>
            </a:pPr>
            <a:r>
              <a:t>规划中的管道</a:t>
            </a:r>
          </a:p>
        </p:txBody>
      </p:sp>
      <p:sp>
        <p:nvSpPr>
          <p:cNvPr id="16" name="矩形 15">
            <a:extLst>
              <a:ext uri="{FF2B5EF4-FFF2-40B4-BE49-F238E27FC236}">
                <a16:creationId xmlns:a16="http://schemas.microsoft.com/office/drawing/2014/main" id="{549D296B-06BF-99D5-396E-A8F29084538C}"/>
              </a:ext>
            </a:extLst>
          </p:cNvPr>
          <p:cNvSpPr/>
          <p:nvPr/>
        </p:nvSpPr>
        <p:spPr>
          <a:xfrm>
            <a:off x="6211824" y="2715768"/>
            <a:ext cx="1399032" cy="588264"/>
          </a:xfrm>
          <a:prstGeom prst="rect">
            <a:avLst/>
          </a:prstGeom>
          <a:noFill/>
        </p:spPr>
        <p:txBody>
          <a:bodyPr lIns="0" tIns="0" rIns="0" bIns="0">
            <a:noAutofit/>
          </a:bodyPr>
          <a:lstStyle/>
          <a:p>
            <a:pPr indent="0" algn="ctr">
              <a:lnSpc>
                <a:spcPct val="106000"/>
              </a:lnSpc>
              <a:defRPr sz="900" b="1">
                <a:latin typeface="Arial"/>
              </a:defRPr>
            </a:pPr>
            <a:r>
              <a:t>亚马尔集群</a:t>
            </a:r>
          </a:p>
          <a:p>
            <a:pPr indent="0" algn="ctr">
              <a:lnSpc>
                <a:spcPct val="106000"/>
              </a:lnSpc>
              <a:defRPr sz="900">
                <a:solidFill>
                  <a:srgbClr val="352A3A"/>
                </a:solidFill>
                <a:latin typeface="Arial"/>
              </a:defRPr>
            </a:pPr>
            <a:r>
              <a:t>储量和资源：20.4 万亿立方米 2020年产量 1000 亿立方米</a:t>
            </a:r>
            <a:endParaRPr sz="900">
              <a:solidFill>
                <a:srgbClr val="352A3A"/>
              </a:solidFill>
              <a:latin typeface="Arial"/>
            </a:endParaRPr>
          </a:p>
        </p:txBody>
      </p:sp>
      <p:sp>
        <p:nvSpPr>
          <p:cNvPr id="17" name="矩形 16">
            <a:extLst>
              <a:ext uri="{FF2B5EF4-FFF2-40B4-BE49-F238E27FC236}">
                <a16:creationId xmlns:a16="http://schemas.microsoft.com/office/drawing/2014/main" id="{70BAE0F5-DB46-3EA4-ABEC-4861FC4C7710}"/>
              </a:ext>
            </a:extLst>
          </p:cNvPr>
          <p:cNvSpPr/>
          <p:nvPr/>
        </p:nvSpPr>
        <p:spPr>
          <a:xfrm>
            <a:off x="6010656" y="4498848"/>
            <a:ext cx="1094232" cy="301752"/>
          </a:xfrm>
          <a:prstGeom prst="rect">
            <a:avLst/>
          </a:prstGeom>
          <a:noFill/>
        </p:spPr>
        <p:txBody>
          <a:bodyPr lIns="0" tIns="0" rIns="0" bIns="0">
            <a:noAutofit/>
          </a:bodyPr>
          <a:lstStyle/>
          <a:p>
            <a:pPr indent="0">
              <a:defRPr sz="900" b="1">
                <a:latin typeface="Arial"/>
              </a:defRPr>
            </a:pPr>
            <a:r>
              <a:t>西伯利亚力量2号</a:t>
            </a:r>
          </a:p>
          <a:p>
            <a:pPr indent="0" algn="ctr">
              <a:defRPr sz="900">
                <a:solidFill>
                  <a:srgbClr val="3F3C3E"/>
                </a:solidFill>
                <a:latin typeface="Arial"/>
              </a:defRPr>
            </a:pPr>
            <a:r>
              <a:t>500 亿立方米</a:t>
            </a:r>
          </a:p>
        </p:txBody>
      </p:sp>
      <p:sp>
        <p:nvSpPr>
          <p:cNvPr id="18" name="矩形 17">
            <a:extLst>
              <a:ext uri="{FF2B5EF4-FFF2-40B4-BE49-F238E27FC236}">
                <a16:creationId xmlns:a16="http://schemas.microsoft.com/office/drawing/2014/main" id="{93E9FCE4-7694-8EFE-3BE2-26C0C5E9A86C}"/>
              </a:ext>
            </a:extLst>
          </p:cNvPr>
          <p:cNvSpPr/>
          <p:nvPr/>
        </p:nvSpPr>
        <p:spPr>
          <a:xfrm>
            <a:off x="7723632" y="3916680"/>
            <a:ext cx="1057656" cy="569976"/>
          </a:xfrm>
          <a:prstGeom prst="rect">
            <a:avLst/>
          </a:prstGeom>
          <a:noFill/>
        </p:spPr>
        <p:txBody>
          <a:bodyPr lIns="0" tIns="0" rIns="0" bIns="0">
            <a:noAutofit/>
          </a:bodyPr>
          <a:lstStyle/>
          <a:p>
            <a:pPr indent="0" algn="ctr">
              <a:lnSpc>
                <a:spcPct val="106000"/>
              </a:lnSpc>
              <a:defRPr sz="900">
                <a:latin typeface="Arial"/>
              </a:defRPr>
            </a:pPr>
            <a:r>
              <a:rPr b="1"/>
              <a:t>恰扬达</a:t>
            </a:r>
            <a:r>
              <a:rPr>
                <a:solidFill>
                  <a:srgbClr val="352A3A"/>
                </a:solidFill>
              </a:rPr>
              <a:t>储量：1.2 万亿立方米 高峰产量：2025年250亿立方米</a:t>
            </a:r>
          </a:p>
        </p:txBody>
      </p:sp>
      <p:sp>
        <p:nvSpPr>
          <p:cNvPr id="21" name="矩形 20">
            <a:extLst>
              <a:ext uri="{FF2B5EF4-FFF2-40B4-BE49-F238E27FC236}">
                <a16:creationId xmlns:a16="http://schemas.microsoft.com/office/drawing/2014/main" id="{05B87429-2B84-A840-80F9-75B6CC6026EB}"/>
              </a:ext>
            </a:extLst>
          </p:cNvPr>
          <p:cNvSpPr/>
          <p:nvPr/>
        </p:nvSpPr>
        <p:spPr>
          <a:xfrm>
            <a:off x="9457944" y="4666488"/>
            <a:ext cx="923544" cy="429768"/>
          </a:xfrm>
          <a:prstGeom prst="rect">
            <a:avLst/>
          </a:prstGeom>
          <a:noFill/>
        </p:spPr>
        <p:txBody>
          <a:bodyPr lIns="0" tIns="0" rIns="0" bIns="0">
            <a:noAutofit/>
          </a:bodyPr>
          <a:lstStyle/>
          <a:p>
            <a:pPr marR="123004" indent="0" algn="r">
              <a:lnSpc>
                <a:spcPct val="107000"/>
              </a:lnSpc>
              <a:defRPr sz="900" b="1">
                <a:latin typeface="Arial"/>
              </a:defRPr>
            </a:pPr>
            <a:r>
              <a:t>阿穆尔天然气加工厂</a:t>
            </a:r>
          </a:p>
          <a:p>
            <a:pPr indent="0" algn="ctr">
              <a:lnSpc>
                <a:spcPct val="107000"/>
              </a:lnSpc>
              <a:defRPr sz="900">
                <a:latin typeface="Arial"/>
              </a:defRPr>
            </a:pPr>
            <a:r>
              <a:rPr>
                <a:solidFill>
                  <a:srgbClr val="352A3A"/>
                </a:solidFill>
              </a:rPr>
              <a:t>处理能力</a:t>
            </a:r>
            <a:r>
              <a:rPr>
                <a:solidFill>
                  <a:srgbClr val="595959"/>
                </a:solidFill>
              </a:rPr>
              <a:t>- </a:t>
            </a:r>
            <a:r>
              <a:rPr>
                <a:solidFill>
                  <a:srgbClr val="352A3A"/>
                </a:solidFill>
              </a:rPr>
              <a:t>420 亿立方米</a:t>
            </a:r>
          </a:p>
        </p:txBody>
      </p:sp>
      <p:sp>
        <p:nvSpPr>
          <p:cNvPr id="22" name="矩形 21">
            <a:extLst>
              <a:ext uri="{FF2B5EF4-FFF2-40B4-BE49-F238E27FC236}">
                <a16:creationId xmlns:a16="http://schemas.microsoft.com/office/drawing/2014/main" id="{DA7B8047-715F-D04C-11A0-F36C562DE74A}"/>
              </a:ext>
            </a:extLst>
          </p:cNvPr>
          <p:cNvSpPr/>
          <p:nvPr/>
        </p:nvSpPr>
        <p:spPr>
          <a:xfrm>
            <a:off x="8482584" y="5239512"/>
            <a:ext cx="509016" cy="134112"/>
          </a:xfrm>
          <a:prstGeom prst="rect">
            <a:avLst/>
          </a:prstGeom>
          <a:noFill/>
        </p:spPr>
        <p:txBody>
          <a:bodyPr wrap="none" lIns="0" tIns="0" rIns="0" bIns="0">
            <a:noAutofit/>
          </a:bodyPr>
          <a:lstStyle/>
          <a:p>
            <a:pPr indent="0" algn="r">
              <a:defRPr sz="900" b="1">
                <a:latin typeface="Arial"/>
              </a:defRPr>
            </a:pPr>
            <a:r>
              <a:t>科维克塔</a:t>
            </a:r>
          </a:p>
        </p:txBody>
      </p:sp>
      <p:sp>
        <p:nvSpPr>
          <p:cNvPr id="23" name="矩形 22">
            <a:extLst>
              <a:ext uri="{FF2B5EF4-FFF2-40B4-BE49-F238E27FC236}">
                <a16:creationId xmlns:a16="http://schemas.microsoft.com/office/drawing/2014/main" id="{DADAC8F1-1331-31F4-2424-35EBA6770C18}"/>
              </a:ext>
            </a:extLst>
          </p:cNvPr>
          <p:cNvSpPr/>
          <p:nvPr/>
        </p:nvSpPr>
        <p:spPr>
          <a:xfrm>
            <a:off x="8238744" y="5382768"/>
            <a:ext cx="1048512" cy="445008"/>
          </a:xfrm>
          <a:prstGeom prst="rect">
            <a:avLst/>
          </a:prstGeom>
          <a:noFill/>
        </p:spPr>
        <p:txBody>
          <a:bodyPr lIns="0" tIns="0" rIns="0" bIns="0">
            <a:noAutofit/>
          </a:bodyPr>
          <a:lstStyle/>
          <a:p>
            <a:pPr indent="0" algn="ctr">
              <a:defRPr sz="900">
                <a:latin typeface="Arial"/>
              </a:defRPr>
            </a:pPr>
            <a:r>
              <a:rPr>
                <a:solidFill>
                  <a:srgbClr val="352A3A"/>
                </a:solidFill>
              </a:rPr>
              <a:t>储量：1.8 </a:t>
            </a:r>
            <a:r>
              <a:rPr>
                <a:solidFill>
                  <a:srgbClr val="6E4F31"/>
                </a:solidFill>
              </a:rPr>
              <a:t>万亿立方米</a:t>
            </a:r>
            <a:r>
              <a:rPr>
                <a:solidFill>
                  <a:srgbClr val="6E4F31"/>
                </a:solidFill>
                <a:ea typeface="Arial"/>
              </a:rPr>
              <a:t> </a:t>
            </a:r>
            <a:r>
              <a:rPr>
                <a:solidFill>
                  <a:srgbClr val="352A3A"/>
                </a:solidFill>
              </a:rPr>
              <a:t>高峰产量：2026年270亿立方米</a:t>
            </a:r>
          </a:p>
        </p:txBody>
      </p:sp>
      <p:sp>
        <p:nvSpPr>
          <p:cNvPr id="24" name="矩形 23">
            <a:extLst>
              <a:ext uri="{FF2B5EF4-FFF2-40B4-BE49-F238E27FC236}">
                <a16:creationId xmlns:a16="http://schemas.microsoft.com/office/drawing/2014/main" id="{414E6AE3-1782-4B6C-AC2C-1B2C3B1E9C10}"/>
              </a:ext>
            </a:extLst>
          </p:cNvPr>
          <p:cNvSpPr/>
          <p:nvPr/>
        </p:nvSpPr>
        <p:spPr>
          <a:xfrm>
            <a:off x="10390632" y="5199888"/>
            <a:ext cx="658368" cy="188976"/>
          </a:xfrm>
          <a:prstGeom prst="rect">
            <a:avLst/>
          </a:prstGeom>
          <a:noFill/>
        </p:spPr>
        <p:txBody>
          <a:bodyPr wrap="none" lIns="0" tIns="0" rIns="0" bIns="0">
            <a:noAutofit/>
          </a:bodyPr>
          <a:lstStyle/>
          <a:p>
            <a:pPr indent="0">
              <a:defRPr sz="900" i="1">
                <a:solidFill>
                  <a:srgbClr val="352A3A"/>
                </a:solidFill>
                <a:latin typeface="Arial"/>
              </a:defRPr>
            </a:pPr>
            <a:r>
              <a:t>哈巴罗夫斯克</a:t>
            </a:r>
          </a:p>
        </p:txBody>
      </p:sp>
      <p:sp>
        <p:nvSpPr>
          <p:cNvPr id="25" name="矩形 24">
            <a:extLst>
              <a:ext uri="{FF2B5EF4-FFF2-40B4-BE49-F238E27FC236}">
                <a16:creationId xmlns:a16="http://schemas.microsoft.com/office/drawing/2014/main" id="{3C289EAA-1CBA-AB18-7EB5-CE188C1AE484}"/>
              </a:ext>
            </a:extLst>
          </p:cNvPr>
          <p:cNvSpPr/>
          <p:nvPr/>
        </p:nvSpPr>
        <p:spPr>
          <a:xfrm>
            <a:off x="6745224" y="5047488"/>
            <a:ext cx="704088" cy="152400"/>
          </a:xfrm>
          <a:prstGeom prst="rect">
            <a:avLst/>
          </a:prstGeom>
          <a:noFill/>
        </p:spPr>
        <p:txBody>
          <a:bodyPr wrap="none" lIns="0" tIns="0" rIns="0" bIns="0">
            <a:noAutofit/>
          </a:bodyPr>
          <a:lstStyle/>
          <a:p>
            <a:pPr indent="0">
              <a:defRPr sz="900" i="1">
                <a:solidFill>
                  <a:srgbClr val="352A3A"/>
                </a:solidFill>
                <a:latin typeface="Arial"/>
              </a:defRPr>
            </a:pPr>
            <a:r>
              <a:t>克拉斯诺亚尔斯克</a:t>
            </a:r>
          </a:p>
        </p:txBody>
      </p:sp>
      <p:sp>
        <p:nvSpPr>
          <p:cNvPr id="26" name="矩形 25">
            <a:extLst>
              <a:ext uri="{FF2B5EF4-FFF2-40B4-BE49-F238E27FC236}">
                <a16:creationId xmlns:a16="http://schemas.microsoft.com/office/drawing/2014/main" id="{252A7774-C940-95DC-714B-E2385DF0FFDB}"/>
              </a:ext>
            </a:extLst>
          </p:cNvPr>
          <p:cNvSpPr/>
          <p:nvPr/>
        </p:nvSpPr>
        <p:spPr>
          <a:xfrm>
            <a:off x="7796784" y="6153912"/>
            <a:ext cx="643128" cy="198120"/>
          </a:xfrm>
          <a:prstGeom prst="rect">
            <a:avLst/>
          </a:prstGeom>
          <a:noFill/>
        </p:spPr>
        <p:txBody>
          <a:bodyPr wrap="none" lIns="0" tIns="0" rIns="0" bIns="0">
            <a:noAutofit/>
          </a:bodyPr>
          <a:lstStyle/>
          <a:p>
            <a:pPr indent="0" algn="r">
              <a:defRPr sz="1100" b="1">
                <a:latin typeface="Calibri"/>
              </a:defRPr>
            </a:pPr>
            <a:r>
              <a:t>蒙古</a:t>
            </a:r>
          </a:p>
        </p:txBody>
      </p:sp>
      <p:sp>
        <p:nvSpPr>
          <p:cNvPr id="27" name="矩形 26">
            <a:extLst>
              <a:ext uri="{FF2B5EF4-FFF2-40B4-BE49-F238E27FC236}">
                <a16:creationId xmlns:a16="http://schemas.microsoft.com/office/drawing/2014/main" id="{CCB16474-04B8-A9BA-0022-9EAD08332108}"/>
              </a:ext>
            </a:extLst>
          </p:cNvPr>
          <p:cNvSpPr/>
          <p:nvPr/>
        </p:nvSpPr>
        <p:spPr>
          <a:xfrm>
            <a:off x="9555480" y="5925312"/>
            <a:ext cx="426720" cy="192024"/>
          </a:xfrm>
          <a:prstGeom prst="rect">
            <a:avLst/>
          </a:prstGeom>
          <a:noFill/>
        </p:spPr>
        <p:txBody>
          <a:bodyPr wrap="none" lIns="0" tIns="0" rIns="0" bIns="0">
            <a:noAutofit/>
          </a:bodyPr>
          <a:lstStyle/>
          <a:p>
            <a:pPr indent="0" algn="r">
              <a:defRPr sz="1100" b="1">
                <a:latin typeface="Calibri"/>
              </a:defRPr>
            </a:pPr>
            <a:r>
              <a:t>中国</a:t>
            </a:r>
          </a:p>
        </p:txBody>
      </p:sp>
      <p:sp>
        <p:nvSpPr>
          <p:cNvPr id="28" name="矩形 27">
            <a:extLst>
              <a:ext uri="{FF2B5EF4-FFF2-40B4-BE49-F238E27FC236}">
                <a16:creationId xmlns:a16="http://schemas.microsoft.com/office/drawing/2014/main" id="{9E322883-C0DF-4F57-85ED-2AF9DB66E7E5}"/>
              </a:ext>
            </a:extLst>
          </p:cNvPr>
          <p:cNvSpPr/>
          <p:nvPr/>
        </p:nvSpPr>
        <p:spPr>
          <a:xfrm>
            <a:off x="10515600" y="5992368"/>
            <a:ext cx="658368" cy="170688"/>
          </a:xfrm>
          <a:prstGeom prst="rect">
            <a:avLst/>
          </a:prstGeom>
          <a:noFill/>
        </p:spPr>
        <p:txBody>
          <a:bodyPr wrap="none" lIns="0" tIns="0" rIns="0" bIns="0">
            <a:noAutofit/>
          </a:bodyPr>
          <a:lstStyle/>
          <a:p>
            <a:pPr indent="0" algn="just">
              <a:defRPr sz="900" i="1">
                <a:solidFill>
                  <a:srgbClr val="3F3C3E"/>
                </a:solidFill>
                <a:latin typeface="Arial"/>
              </a:defRPr>
            </a:pPr>
            <a:r>
              <a:t>符拉迪沃斯托克</a:t>
            </a:r>
          </a:p>
        </p:txBody>
      </p:sp>
      <p:sp>
        <p:nvSpPr>
          <p:cNvPr id="10" name="Chart Title">
            <a:extLst>
              <a:ext uri="{FF2B5EF4-FFF2-40B4-BE49-F238E27FC236}">
                <a16:creationId xmlns:a16="http://schemas.microsoft.com/office/drawing/2014/main" id="{11E6959E-98C1-4317-8BA1-D3E95228EEC0}"/>
              </a:ext>
            </a:extLst>
          </p:cNvPr>
          <p:cNvSpPr txBox="1"/>
          <p:nvPr/>
        </p:nvSpPr>
        <p:spPr>
          <a:xfrm>
            <a:off x="8766331" y="3769990"/>
            <a:ext cx="3016237" cy="391619"/>
          </a:xfrm>
          <a:prstGeom prst="rect">
            <a:avLst/>
          </a:prstGeom>
          <a:solidFill>
            <a:schemeClr val="bg1">
              <a:alpha val="0"/>
            </a:schemeClr>
          </a:solidFill>
        </p:spPr>
        <p:txBody>
          <a:bodyPr wrap="square" lIns="0" tIns="0" rIns="0" bIns="0" anchor="t">
            <a:noAutofit/>
          </a:bodyPr>
          <a:lstStyle/>
          <a:p>
            <a:pPr lvl="0" algn="ctr">
              <a:defRPr sz="1600" b="1" i="1">
                <a:solidFill>
                  <a:srgbClr val="E37303"/>
                </a:solidFill>
                <a:latin typeface="Georgia" panose="02040502050405020303" pitchFamily="18" charset="0"/>
                <a:ea typeface="Source Sans Pro SemiBold" panose="020B0603030403020204" pitchFamily="34" charset="0"/>
              </a:defRPr>
            </a:pPr>
            <a:r>
              <a:t>由中国全额出资 约450亿美元</a:t>
            </a:r>
          </a:p>
        </p:txBody>
      </p:sp>
      <p:sp>
        <p:nvSpPr>
          <p:cNvPr id="19" name="矩形 18">
            <a:extLst>
              <a:ext uri="{FF2B5EF4-FFF2-40B4-BE49-F238E27FC236}">
                <a16:creationId xmlns:a16="http://schemas.microsoft.com/office/drawing/2014/main" id="{72A90BA6-F67E-1AD2-0615-2A5EA43CBFC8}"/>
              </a:ext>
            </a:extLst>
          </p:cNvPr>
          <p:cNvSpPr/>
          <p:nvPr/>
        </p:nvSpPr>
        <p:spPr>
          <a:xfrm>
            <a:off x="8906256" y="4361688"/>
            <a:ext cx="981456" cy="277368"/>
          </a:xfrm>
          <a:prstGeom prst="rect">
            <a:avLst/>
          </a:prstGeom>
          <a:noFill/>
        </p:spPr>
        <p:txBody>
          <a:bodyPr lIns="0" tIns="0" rIns="0" bIns="0">
            <a:noAutofit/>
          </a:bodyPr>
          <a:lstStyle/>
          <a:p>
            <a:pPr indent="0">
              <a:lnSpc>
                <a:spcPct val="107000"/>
              </a:lnSpc>
              <a:defRPr sz="900" b="1">
                <a:latin typeface="Arial"/>
              </a:defRPr>
            </a:pPr>
            <a:r>
              <a:t>西伯利亚力量 38</a:t>
            </a:r>
            <a:r>
              <a:rPr>
                <a:ea typeface="Arial"/>
              </a:rPr>
              <a:t> 亿立方米</a:t>
            </a:r>
          </a:p>
        </p:txBody>
      </p:sp>
      <p:sp>
        <p:nvSpPr>
          <p:cNvPr id="20" name="矩形 19">
            <a:extLst>
              <a:ext uri="{FF2B5EF4-FFF2-40B4-BE49-F238E27FC236}">
                <a16:creationId xmlns:a16="http://schemas.microsoft.com/office/drawing/2014/main" id="{58EC0B4F-7874-4F57-ACE2-44C08FFADAF7}"/>
              </a:ext>
            </a:extLst>
          </p:cNvPr>
          <p:cNvSpPr/>
          <p:nvPr/>
        </p:nvSpPr>
        <p:spPr>
          <a:xfrm>
            <a:off x="10497312" y="4504944"/>
            <a:ext cx="542544" cy="188976"/>
          </a:xfrm>
          <a:prstGeom prst="rect">
            <a:avLst/>
          </a:prstGeom>
          <a:noFill/>
        </p:spPr>
        <p:txBody>
          <a:bodyPr wrap="none" lIns="0" tIns="0" rIns="0" bIns="0">
            <a:noAutofit/>
          </a:bodyPr>
          <a:lstStyle/>
          <a:p>
            <a:pPr indent="0" algn="r">
              <a:defRPr sz="900" i="1">
                <a:solidFill>
                  <a:srgbClr val="352A3A"/>
                </a:solidFill>
                <a:latin typeface="Arial"/>
              </a:defRPr>
            </a:pPr>
            <a:r>
              <a:t>萨哈林</a:t>
            </a:r>
          </a:p>
        </p:txBody>
      </p:sp>
      <p:sp>
        <p:nvSpPr>
          <p:cNvPr id="11" name="Chart Title">
            <a:extLst>
              <a:ext uri="{FF2B5EF4-FFF2-40B4-BE49-F238E27FC236}">
                <a16:creationId xmlns:a16="http://schemas.microsoft.com/office/drawing/2014/main" id="{11E6959E-98C1-4317-8BA1-D3E95228EEC0}"/>
              </a:ext>
            </a:extLst>
          </p:cNvPr>
          <p:cNvSpPr txBox="1"/>
          <p:nvPr/>
        </p:nvSpPr>
        <p:spPr>
          <a:xfrm>
            <a:off x="4328215" y="5273992"/>
            <a:ext cx="2646517" cy="391619"/>
          </a:xfrm>
          <a:prstGeom prst="rect">
            <a:avLst/>
          </a:prstGeom>
          <a:solidFill>
            <a:schemeClr val="bg1">
              <a:alpha val="0"/>
            </a:schemeClr>
          </a:solidFill>
        </p:spPr>
        <p:txBody>
          <a:bodyPr wrap="square" lIns="0" tIns="0" rIns="0" bIns="0" anchor="t">
            <a:noAutofit/>
          </a:bodyPr>
          <a:lstStyle/>
          <a:p>
            <a:pPr lvl="0" algn="ctr">
              <a:defRPr sz="1600" b="1" i="1">
                <a:solidFill>
                  <a:srgbClr val="E37303"/>
                </a:solidFill>
                <a:latin typeface="Georgia" panose="02040502050405020303" pitchFamily="18" charset="0"/>
                <a:ea typeface="Source Sans Pro SemiBold" panose="020B0603030403020204" pitchFamily="34" charset="0"/>
              </a:defRPr>
            </a:pPr>
            <a:r>
              <a:t>与西部管道网无连接</a:t>
            </a:r>
          </a:p>
        </p:txBody>
      </p:sp>
    </p:spTree>
    <p:extLst>
      <p:ext uri="{BB962C8B-B14F-4D97-AF65-F5344CB8AC3E}">
        <p14:creationId xmlns:p14="http://schemas.microsoft.com/office/powerpoint/2010/main" val="2749908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ADDB945E-ECC0-8A65-4C01-513C16F72263}"/>
              </a:ext>
            </a:extLst>
          </p:cNvPr>
          <p:cNvSpPr>
            <a:spLocks noGrp="1"/>
          </p:cNvSpPr>
          <p:nvPr>
            <p:ph type="title"/>
          </p:nvPr>
        </p:nvSpPr>
        <p:spPr/>
        <p:txBody>
          <a:bodyPr/>
          <a:lstStyle/>
          <a:p>
            <a:r>
              <a:t>天然气“危机”——目录</a:t>
            </a:r>
          </a:p>
        </p:txBody>
      </p:sp>
      <p:sp>
        <p:nvSpPr>
          <p:cNvPr id="15" name="Slide Number Placeholder 14">
            <a:extLst>
              <a:ext uri="{FF2B5EF4-FFF2-40B4-BE49-F238E27FC236}">
                <a16:creationId xmlns:a16="http://schemas.microsoft.com/office/drawing/2014/main" id="{B7ACBA9E-30BD-05FF-38EF-E4DD704897DC}"/>
              </a:ext>
            </a:extLst>
          </p:cNvPr>
          <p:cNvSpPr>
            <a:spLocks noGrp="1"/>
          </p:cNvSpPr>
          <p:nvPr>
            <p:ph type="sldNum" sz="quarter" idx="10"/>
          </p:nvPr>
        </p:nvSpPr>
        <p:spPr/>
        <p:txBody>
          <a:bodyPr/>
          <a:lstStyle/>
          <a:p>
            <a:fld id="{0CBF6629-EB3D-534B-9A06-60C368E35DAE}" type="slidenum">
              <a:rPr lang="en-US" smtClean="0"/>
              <a:t>3</a:t>
            </a:fld>
          </a:p>
        </p:txBody>
      </p:sp>
      <p:graphicFrame>
        <p:nvGraphicFramePr>
          <p:cNvPr id="4" name="Table 3">
            <a:extLst>
              <a:ext uri="{FF2B5EF4-FFF2-40B4-BE49-F238E27FC236}">
                <a16:creationId xmlns:a16="http://schemas.microsoft.com/office/drawing/2014/main" id="{3762F98F-E861-6237-CFC9-50D2DFE0833A}"/>
              </a:ext>
            </a:extLst>
          </p:cNvPr>
          <p:cNvGraphicFramePr>
            <a:graphicFrameLocks noGrp="1"/>
          </p:cNvGraphicFramePr>
          <p:nvPr>
            <p:extLst>
              <p:ext uri="{D42A27DB-BD31-4B8C-83A1-F6EECF244321}">
                <p14:modId xmlns:p14="http://schemas.microsoft.com/office/powerpoint/2010/main" val="330588105"/>
              </p:ext>
            </p:extLst>
          </p:nvPr>
        </p:nvGraphicFramePr>
        <p:xfrm>
          <a:off x="1059914" y="1920240"/>
          <a:ext cx="9557286" cy="2946401"/>
        </p:xfrm>
        <a:graphic>
          <a:graphicData uri="http://schemas.openxmlformats.org/drawingml/2006/table">
            <a:tbl>
              <a:tblPr firstRow="1" bandRow="1">
                <a:tableStyleId>{5C22544A-7EE6-4342-B048-85BDC9FD1C3A}</a:tableStyleId>
              </a:tblPr>
              <a:tblGrid>
                <a:gridCol w="813314">
                  <a:extLst>
                    <a:ext uri="{9D8B030D-6E8A-4147-A177-3AD203B41FA5}">
                      <a16:colId xmlns:a16="http://schemas.microsoft.com/office/drawing/2014/main" val="4107979806"/>
                    </a:ext>
                  </a:extLst>
                </a:gridCol>
                <a:gridCol w="8743972">
                  <a:extLst>
                    <a:ext uri="{9D8B030D-6E8A-4147-A177-3AD203B41FA5}">
                      <a16:colId xmlns:a16="http://schemas.microsoft.com/office/drawing/2014/main" val="878906995"/>
                    </a:ext>
                  </a:extLst>
                </a:gridCol>
              </a:tblGrid>
              <a:tr h="908756">
                <a:tc>
                  <a:txBody>
                    <a:bodyPr/>
                    <a:lstStyle/>
                    <a:p>
                      <a:pPr algn="ctr">
                        <a:defRPr i="1">
                          <a:solidFill>
                            <a:srgbClr val="AFD5F1"/>
                          </a:solidFill>
                          <a:latin typeface="Avenir Next Heavy" panose="020B0903020202020204" pitchFamily="34" charset="0"/>
                        </a:defRPr>
                      </a:pPr>
                      <a: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全球天然气和液化天然气替代供应可取代俄罗斯天然气</a:t>
                      </a:r>
                      <a:endParaRPr sz="1800" b="0" i="0">
                        <a:solidFill>
                          <a:schemeClr val="tx1"/>
                        </a:solidFill>
                        <a:latin typeface="Avenir Next Demi Bold" panose="020B0503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DA9FD"/>
                    </a:solidFill>
                  </a:tcPr>
                </a:tc>
                <a:extLst>
                  <a:ext uri="{0D108BD9-81ED-4DB2-BD59-A6C34878D82A}">
                    <a16:rowId xmlns:a16="http://schemas.microsoft.com/office/drawing/2014/main" val="3692230223"/>
                  </a:ext>
                </a:extLst>
              </a:tr>
              <a:tr h="1128889">
                <a:tc>
                  <a:txBody>
                    <a:bodyPr/>
                    <a:lstStyle/>
                    <a:p>
                      <a:pPr algn="ctr">
                        <a:defRPr i="1">
                          <a:solidFill>
                            <a:srgbClr val="AFD5F1"/>
                          </a:solidFill>
                          <a:latin typeface="Avenir Next Heavy" panose="020B0903020202020204" pitchFamily="34" charset="0"/>
                        </a:defRPr>
                      </a:pPr>
                      <a: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欧洲脱离俄罗斯天然气对欧洲经济的影响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141343"/>
                  </a:ext>
                </a:extLst>
              </a:tr>
              <a:tr h="908756">
                <a:tc>
                  <a:txBody>
                    <a:bodyPr/>
                    <a:lstStyle/>
                    <a:p>
                      <a:pPr algn="ctr">
                        <a:defRPr i="1">
                          <a:solidFill>
                            <a:srgbClr val="AFD5F1"/>
                          </a:solidFill>
                          <a:latin typeface="Avenir Next Heavy" panose="020B0903020202020204" pitchFamily="34" charset="0"/>
                        </a:defRPr>
                      </a:pPr>
                      <a: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b="1"/>
                      </a:pPr>
                      <a:r>
                        <a:t>欧洲脱离俄罗斯天然气对俄罗斯经济的影响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5789"/>
                  </a:ext>
                </a:extLst>
              </a:tr>
            </a:tbl>
          </a:graphicData>
        </a:graphic>
      </p:graphicFrame>
    </p:spTree>
    <p:extLst>
      <p:ext uri="{BB962C8B-B14F-4D97-AF65-F5344CB8AC3E}">
        <p14:creationId xmlns:p14="http://schemas.microsoft.com/office/powerpoint/2010/main" val="1466201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hart Title">
            <a:extLst>
              <a:ext uri="{FF2B5EF4-FFF2-40B4-BE49-F238E27FC236}">
                <a16:creationId xmlns:a16="http://schemas.microsoft.com/office/drawing/2014/main" id="{11E6959E-98C1-4317-8BA1-D3E95228EEC0}"/>
              </a:ext>
            </a:extLst>
          </p:cNvPr>
          <p:cNvSpPr txBox="1"/>
          <p:nvPr/>
        </p:nvSpPr>
        <p:spPr>
          <a:xfrm>
            <a:off x="3836289" y="4303025"/>
            <a:ext cx="6583680" cy="420624"/>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俄罗斯可能不得不独自承担连接亚洲的管道建设费用</a:t>
            </a:r>
            <a:endParaRPr sz="900" b="1">
              <a:solidFill>
                <a:srgbClr val="000000"/>
              </a:solidFill>
              <a:latin typeface="Georgia" panose="02040502050405020303" pitchFamily="18" charset="0"/>
              <a:ea typeface="Source Sans Pro SemiBold" panose="020B0603030403020204" pitchFamily="34" charset="0"/>
            </a:endParaRPr>
          </a:p>
        </p:txBody>
      </p:sp>
      <p:sp>
        <p:nvSpPr>
          <p:cNvPr id="5" name="Slide Number Placeholder 4">
            <a:extLst>
              <a:ext uri="{FF2B5EF4-FFF2-40B4-BE49-F238E27FC236}">
                <a16:creationId xmlns:a16="http://schemas.microsoft.com/office/drawing/2014/main" id="{E7BCC866-8B19-AC0F-90F7-AF0A0A92C845}"/>
              </a:ext>
            </a:extLst>
          </p:cNvPr>
          <p:cNvSpPr>
            <a:spLocks noGrp="1"/>
          </p:cNvSpPr>
          <p:nvPr>
            <p:ph type="sldNum" sz="quarter" idx="10"/>
          </p:nvPr>
        </p:nvSpPr>
        <p:spPr/>
        <p:txBody>
          <a:bodyPr/>
          <a:lstStyle/>
          <a:p>
            <a:fld id="{0CBF6629-EB3D-534B-9A06-60C368E35DAE}" type="slidenum">
              <a:rPr lang="en-US" smtClean="0"/>
              <a:t>30</a:t>
            </a:fld>
          </a:p>
        </p:txBody>
      </p:sp>
      <p:sp>
        <p:nvSpPr>
          <p:cNvPr id="7" name="Content Placeholder 6">
            <a:extLst>
              <a:ext uri="{FF2B5EF4-FFF2-40B4-BE49-F238E27FC236}">
                <a16:creationId xmlns:a16="http://schemas.microsoft.com/office/drawing/2014/main" id="{49FA73CA-CCC2-FFB6-2B36-181D84F12F65}"/>
              </a:ext>
            </a:extLst>
          </p:cNvPr>
          <p:cNvSpPr>
            <a:spLocks noGrp="1"/>
          </p:cNvSpPr>
          <p:nvPr>
            <p:ph sz="quarter" idx="11"/>
          </p:nvPr>
        </p:nvSpPr>
        <p:spPr>
          <a:xfrm>
            <a:off x="265953" y="2051384"/>
            <a:ext cx="2806700" cy="4659054"/>
          </a:xfrm>
        </p:spPr>
        <p:txBody>
          <a:bodyPr/>
          <a:lstStyle/>
          <a:p>
            <a:pPr>
              <a:defRPr>
                <a:ea typeface="Calibri" panose="020F0502020204030204" pitchFamily="34" charset="0"/>
                <a:cs typeface="Times New Roman" panose="02020603050405020304" pitchFamily="18" charset="0"/>
              </a:defRPr>
            </a:pPr>
            <a:r>
              <a:t>去年俄罗斯向中国出口了165亿立方米天然气，这不到俄罗斯向欧洲市场输送的1700亿立方米天然气总量的10%。这些昂贵的天然气管道项目的融资现在也使俄罗斯处于显著劣势。连接西伯利亚和中国的主要运营管道，即耗资450亿美元、长达1300英里的“西伯利亚力量”管道，于2014年完全由中国出资；现在，俄罗斯有责任自行资助这些新的管道项目。为应对“巨额资本支出”，俄罗斯天然气巨头俄罗斯天然气工业股份公司已经采取了</a:t>
            </a:r>
            <a:r>
              <a:rPr u="sng">
                <a:effectLst/>
                <a:hlinkClick r:id="rId2">
                  <a:extLst>
                    <a:ext uri="{A12FA001-AC4F-418D-AE19-62706E023703}">
                      <ahyp:hlinkClr xmlns:ahyp="http://schemas.microsoft.com/office/drawing/2018/hyperlinkcolor" val="tx"/>
                    </a:ext>
                  </a:extLst>
                </a:hlinkClick>
              </a:rPr>
              <a:t>前所未有的暂停派发股息的举措，这是三十年来的首次</a:t>
            </a:r>
            <a:r>
              <a:t>，自入侵以来，其股价是莫斯科证券交易所表现最差的主要股票。 </a:t>
            </a:r>
          </a:p>
        </p:txBody>
      </p:sp>
      <p:sp>
        <p:nvSpPr>
          <p:cNvPr id="6" name="Title 5">
            <a:extLst>
              <a:ext uri="{FF2B5EF4-FFF2-40B4-BE49-F238E27FC236}">
                <a16:creationId xmlns:a16="http://schemas.microsoft.com/office/drawing/2014/main" id="{421922CC-9C33-7144-7139-867E1266C32F}"/>
              </a:ext>
            </a:extLst>
          </p:cNvPr>
          <p:cNvSpPr>
            <a:spLocks noGrp="1"/>
          </p:cNvSpPr>
          <p:nvPr>
            <p:ph type="title"/>
          </p:nvPr>
        </p:nvSpPr>
        <p:spPr/>
        <p:txBody>
          <a:bodyPr/>
          <a:lstStyle/>
          <a:p>
            <a:r>
              <a:t>俄罗斯经济影响</a:t>
            </a:r>
          </a:p>
        </p:txBody>
      </p:sp>
      <p:sp>
        <p:nvSpPr>
          <p:cNvPr id="9" name="Title 4">
            <a:extLst>
              <a:ext uri="{FF2B5EF4-FFF2-40B4-BE49-F238E27FC236}">
                <a16:creationId xmlns:a16="http://schemas.microsoft.com/office/drawing/2014/main" id="{5021E901-0672-3A32-5847-31F69514AC61}"/>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俄罗斯的“东方转向”面临严峻的财政和物流障碍</a:t>
            </a:r>
          </a:p>
        </p:txBody>
      </p:sp>
      <p:sp>
        <p:nvSpPr>
          <p:cNvPr id="11" name="Content Placeholder 7">
            <a:extLst>
              <a:ext uri="{FF2B5EF4-FFF2-40B4-BE49-F238E27FC236}">
                <a16:creationId xmlns:a16="http://schemas.microsoft.com/office/drawing/2014/main" id="{6CDE654A-8068-0796-AF59-E9E42ECC20DB}"/>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graphicFrame>
        <p:nvGraphicFramePr>
          <p:cNvPr id="15" name="Object 14">
            <a:extLst>
              <a:ext uri="{FF2B5EF4-FFF2-40B4-BE49-F238E27FC236}">
                <a16:creationId xmlns:a16="http://schemas.microsoft.com/office/drawing/2014/main" id="{58C487A6-8021-1D63-A433-E4360919025A}"/>
              </a:ext>
            </a:extLst>
          </p:cNvPr>
          <p:cNvGraphicFramePr>
            <a:graphicFrameLocks noChangeAspect="1"/>
          </p:cNvGraphicFramePr>
          <p:nvPr/>
        </p:nvGraphicFramePr>
        <p:xfrm>
          <a:off x="3998068" y="4795360"/>
          <a:ext cx="7087949" cy="1692751"/>
        </p:xfrm>
        <a:graphic>
          <a:graphicData uri="http://schemas.openxmlformats.org/presentationml/2006/ole">
            <mc:AlternateContent xmlns:mc="http://schemas.openxmlformats.org/markup-compatibility/2006">
              <mc:Choice xmlns:v="urn:schemas-microsoft-com:vml" Requires="v">
                <p:oleObj name="Bitmap Image" r:id="rId3" imgW="9479160" imgH="2263320" progId="PBrush">
                  <p:embed/>
                </p:oleObj>
              </mc:Choice>
              <mc:Fallback>
                <p:oleObj name="Bitmap Image" r:id="rId3" imgW="9479160" imgH="2263320" progId="PBrush">
                  <p:embed/>
                  <p:pic>
                    <p:nvPicPr>
                      <p:cNvPr id="15" name="Object 14">
                        <a:extLst>
                          <a:ext uri="{FF2B5EF4-FFF2-40B4-BE49-F238E27FC236}">
                            <a16:creationId xmlns:a16="http://schemas.microsoft.com/office/drawing/2014/main" id="{58C487A6-8021-1D63-A433-E4360919025A}"/>
                          </a:ext>
                        </a:extLst>
                      </p:cNvPr>
                      <p:cNvPicPr/>
                      <p:nvPr/>
                    </p:nvPicPr>
                    <p:blipFill>
                      <a:blip r:embed="rId4"/>
                      <a:stretch>
                        <a:fillRect/>
                      </a:stretch>
                    </p:blipFill>
                    <p:spPr>
                      <a:xfrm>
                        <a:off x="3998068" y="4795360"/>
                        <a:ext cx="7087949" cy="1692751"/>
                      </a:xfrm>
                      <a:prstGeom prst="rect">
                        <a:avLst/>
                      </a:prstGeom>
                    </p:spPr>
                  </p:pic>
                </p:oleObj>
              </mc:Fallback>
            </mc:AlternateContent>
          </a:graphicData>
        </a:graphic>
      </p:graphicFrame>
      <p:sp>
        <p:nvSpPr>
          <p:cNvPr id="17" name="Chart Title">
            <a:extLst>
              <a:ext uri="{FF2B5EF4-FFF2-40B4-BE49-F238E27FC236}">
                <a16:creationId xmlns:a16="http://schemas.microsoft.com/office/drawing/2014/main" id="{11E6959E-98C1-4317-8BA1-D3E95228EEC0}"/>
              </a:ext>
            </a:extLst>
          </p:cNvPr>
          <p:cNvSpPr txBox="1"/>
          <p:nvPr/>
        </p:nvSpPr>
        <p:spPr>
          <a:xfrm>
            <a:off x="3836289" y="2048256"/>
            <a:ext cx="3658319" cy="420624"/>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2021年俄罗斯输往欧洲与中国的天然气总量对比</a:t>
            </a:r>
            <a:endParaRPr sz="900" b="1">
              <a:solidFill>
                <a:srgbClr val="000000"/>
              </a:solidFill>
              <a:latin typeface="Georgia" panose="02040502050405020303" pitchFamily="18" charset="0"/>
              <a:ea typeface="Source Sans Pro SemiBold" panose="020B0603030403020204" pitchFamily="34" charset="0"/>
            </a:endParaRPr>
          </a:p>
          <a:p>
            <a:pPr lvl="0">
              <a:defRPr sz="900">
                <a:solidFill>
                  <a:srgbClr val="000000"/>
                </a:solidFill>
                <a:latin typeface="Georgia" panose="02040502050405020303" pitchFamily="18" charset="0"/>
                <a:ea typeface="Source Sans Pro SemiBold" panose="020B0603030403020204" pitchFamily="34" charset="0"/>
              </a:defRPr>
            </a:pPr>
            <a:r>
              <a:t>（单位：十亿立方米）</a:t>
            </a:r>
            <a:endParaRPr sz="900">
              <a:latin typeface="Georgia" panose="02040502050405020303" pitchFamily="18" charset="0"/>
              <a:ea typeface="Source Sans Pro SemiBold" panose="020B0603030403020204" pitchFamily="34" charset="0"/>
            </a:endParaRPr>
          </a:p>
        </p:txBody>
      </p:sp>
      <p:graphicFrame>
        <p:nvGraphicFramePr>
          <p:cNvPr id="18" name="Chart 17"/>
          <p:cNvGraphicFramePr>
            <a:graphicFrameLocks/>
          </p:cNvGraphicFramePr>
          <p:nvPr>
            <p:extLst>
              <p:ext uri="{D42A27DB-BD31-4B8C-83A1-F6EECF244321}">
                <p14:modId xmlns:p14="http://schemas.microsoft.com/office/powerpoint/2010/main" val="145135215"/>
              </p:ext>
            </p:extLst>
          </p:nvPr>
        </p:nvGraphicFramePr>
        <p:xfrm>
          <a:off x="3840480" y="2627498"/>
          <a:ext cx="3833535" cy="143866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Object 13">
            <a:extLst>
              <a:ext uri="{FF2B5EF4-FFF2-40B4-BE49-F238E27FC236}">
                <a16:creationId xmlns:a16="http://schemas.microsoft.com/office/drawing/2014/main" id="{C0297A1F-D982-C908-EBB3-B9B97DBE094F}"/>
              </a:ext>
            </a:extLst>
          </p:cNvPr>
          <p:cNvGraphicFramePr>
            <a:graphicFrameLocks noChangeAspect="1"/>
          </p:cNvGraphicFramePr>
          <p:nvPr/>
        </p:nvGraphicFramePr>
        <p:xfrm>
          <a:off x="8432909" y="5936456"/>
          <a:ext cx="492125" cy="369887"/>
        </p:xfrm>
        <a:graphic>
          <a:graphicData uri="http://schemas.openxmlformats.org/presentationml/2006/ole">
            <mc:AlternateContent xmlns:mc="http://schemas.openxmlformats.org/markup-compatibility/2006">
              <mc:Choice xmlns:v="urn:schemas-microsoft-com:vml" Requires="v">
                <p:oleObj name="Bitmap Image" r:id="rId6" imgW="491400" imgH="369720" progId="PBrush">
                  <p:embed/>
                </p:oleObj>
              </mc:Choice>
              <mc:Fallback>
                <p:oleObj name="Bitmap Image" r:id="rId6" imgW="491400" imgH="369720" progId="PBrush">
                  <p:embed/>
                  <p:pic>
                    <p:nvPicPr>
                      <p:cNvPr id="14" name="Object 13">
                        <a:extLst>
                          <a:ext uri="{FF2B5EF4-FFF2-40B4-BE49-F238E27FC236}">
                            <a16:creationId xmlns:a16="http://schemas.microsoft.com/office/drawing/2014/main" id="{C0297A1F-D982-C908-EBB3-B9B97DBE094F}"/>
                          </a:ext>
                        </a:extLst>
                      </p:cNvPr>
                      <p:cNvPicPr/>
                      <p:nvPr/>
                    </p:nvPicPr>
                    <p:blipFill>
                      <a:blip r:embed="rId7"/>
                      <a:stretch>
                        <a:fillRect/>
                      </a:stretch>
                    </p:blipFill>
                    <p:spPr>
                      <a:xfrm>
                        <a:off x="8432909" y="5936456"/>
                        <a:ext cx="492125" cy="369887"/>
                      </a:xfrm>
                      <a:prstGeom prst="rect">
                        <a:avLst/>
                      </a:prstGeom>
                    </p:spPr>
                  </p:pic>
                </p:oleObj>
              </mc:Fallback>
            </mc:AlternateContent>
          </a:graphicData>
        </a:graphic>
      </p:graphicFrame>
      <p:cxnSp>
        <p:nvCxnSpPr>
          <p:cNvPr id="20" name="Straight Connector 19">
            <a:extLst>
              <a:ext uri="{FF2B5EF4-FFF2-40B4-BE49-F238E27FC236}">
                <a16:creationId xmlns:a16="http://schemas.microsoft.com/office/drawing/2014/main" id="{1D98152F-0D56-4AD9-8B29-0B643A9751C8}"/>
              </a:ext>
            </a:extLst>
          </p:cNvPr>
          <p:cNvCxnSpPr>
            <a:cxnSpLocks/>
          </p:cNvCxnSpPr>
          <p:nvPr/>
        </p:nvCxnSpPr>
        <p:spPr>
          <a:xfrm flipH="1">
            <a:off x="3558378" y="4107173"/>
            <a:ext cx="8387188" cy="37234"/>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34B8425-C3A7-1327-18D2-5D16BE4C0D25}"/>
              </a:ext>
            </a:extLst>
          </p:cNvPr>
          <p:cNvCxnSpPr>
            <a:cxnSpLocks/>
          </p:cNvCxnSpPr>
          <p:nvPr/>
        </p:nvCxnSpPr>
        <p:spPr>
          <a:xfrm>
            <a:off x="7980333" y="1764008"/>
            <a:ext cx="0" cy="2380399"/>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Chart Title">
            <a:extLst>
              <a:ext uri="{FF2B5EF4-FFF2-40B4-BE49-F238E27FC236}">
                <a16:creationId xmlns:a16="http://schemas.microsoft.com/office/drawing/2014/main" id="{BAB8889B-073D-FD2B-9ECB-AE33E6076F1D}"/>
              </a:ext>
            </a:extLst>
          </p:cNvPr>
          <p:cNvSpPr txBox="1"/>
          <p:nvPr/>
        </p:nvSpPr>
        <p:spPr>
          <a:xfrm>
            <a:off x="8178724" y="2053657"/>
            <a:ext cx="3658319" cy="573841"/>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因失去欧洲市场而导致的俄罗斯政府年收入损失</a:t>
            </a:r>
            <a:endParaRPr sz="900" b="1">
              <a:solidFill>
                <a:srgbClr val="000000"/>
              </a:solidFill>
              <a:latin typeface="Georgia" panose="02040502050405020303" pitchFamily="18" charset="0"/>
              <a:ea typeface="Source Sans Pro SemiBold" panose="020B0603030403020204" pitchFamily="34" charset="0"/>
            </a:endParaRPr>
          </a:p>
          <a:p>
            <a:pPr lvl="0">
              <a:defRPr sz="900">
                <a:solidFill>
                  <a:srgbClr val="000000"/>
                </a:solidFill>
                <a:latin typeface="Georgia" panose="02040502050405020303" pitchFamily="18" charset="0"/>
                <a:ea typeface="Source Sans Pro SemiBold" panose="020B0603030403020204" pitchFamily="34" charset="0"/>
              </a:defRPr>
            </a:pPr>
            <a:r>
              <a:t>（耶鲁大学CELI根据历史俄罗斯天然气工业股份公司数据估算）</a:t>
            </a:r>
            <a:endParaRPr sz="900">
              <a:latin typeface="Georgia" panose="02040502050405020303" pitchFamily="18" charset="0"/>
              <a:ea typeface="Source Sans Pro SemiBold" panose="020B0603030403020204" pitchFamily="34" charset="0"/>
            </a:endParaRPr>
          </a:p>
        </p:txBody>
      </p:sp>
      <p:sp>
        <p:nvSpPr>
          <p:cNvPr id="21" name="TextBox 1">
            <a:extLst>
              <a:ext uri="{FF2B5EF4-FFF2-40B4-BE49-F238E27FC236}">
                <a16:creationId xmlns:a16="http://schemas.microsoft.com/office/drawing/2014/main" id="{353A52FC-4F3F-D2E0-5F6B-3364F6F5EFE0}"/>
              </a:ext>
            </a:extLst>
          </p:cNvPr>
          <p:cNvSpPr txBox="1"/>
          <p:nvPr/>
        </p:nvSpPr>
        <p:spPr>
          <a:xfrm>
            <a:off x="8159740" y="2879216"/>
            <a:ext cx="3896204" cy="707886"/>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4000" b="1">
                <a:solidFill>
                  <a:srgbClr val="EEB500"/>
                </a:solidFill>
                <a:latin typeface="Georgia" panose="02040502050405020303" pitchFamily="18" charset="0"/>
              </a:defRPr>
            </a:pPr>
            <a:r>
              <a:t>1000亿+美元</a:t>
            </a:r>
          </a:p>
        </p:txBody>
      </p:sp>
      <p:sp>
        <p:nvSpPr>
          <p:cNvPr id="2" name="矩形 1">
            <a:extLst>
              <a:ext uri="{FF2B5EF4-FFF2-40B4-BE49-F238E27FC236}">
                <a16:creationId xmlns:a16="http://schemas.microsoft.com/office/drawing/2014/main" id="{2C85211F-4509-4A05-C487-A285C70A1954}"/>
              </a:ext>
            </a:extLst>
          </p:cNvPr>
          <p:cNvSpPr/>
          <p:nvPr/>
        </p:nvSpPr>
        <p:spPr>
          <a:xfrm>
            <a:off x="3811095" y="2962656"/>
            <a:ext cx="1791985" cy="210312"/>
          </a:xfrm>
          <a:prstGeom prst="rect">
            <a:avLst/>
          </a:prstGeom>
          <a:solidFill>
            <a:srgbClr val="FFFFFF"/>
          </a:solidFill>
        </p:spPr>
        <p:txBody>
          <a:bodyPr wrap="none" lIns="0" tIns="0" rIns="0" bIns="0">
            <a:noAutofit/>
          </a:bodyPr>
          <a:lstStyle/>
          <a:p>
            <a:pPr indent="0">
              <a:defRPr sz="1050" b="1">
                <a:solidFill>
                  <a:srgbClr val="595959"/>
                </a:solidFill>
                <a:latin typeface="Arial" panose="020B0604020202020204" pitchFamily="34" charset="0"/>
                <a:cs typeface="Arial" panose="020B0604020202020204" pitchFamily="34" charset="0"/>
              </a:defRPr>
            </a:pPr>
            <a:r>
              <a:t>俄罗斯输往欧洲的天然气</a:t>
            </a:r>
          </a:p>
        </p:txBody>
      </p:sp>
      <p:sp>
        <p:nvSpPr>
          <p:cNvPr id="3" name="矩形 2">
            <a:extLst>
              <a:ext uri="{FF2B5EF4-FFF2-40B4-BE49-F238E27FC236}">
                <a16:creationId xmlns:a16="http://schemas.microsoft.com/office/drawing/2014/main" id="{B5CBCABB-192E-5F08-4899-3D10C69887C0}"/>
              </a:ext>
            </a:extLst>
          </p:cNvPr>
          <p:cNvSpPr/>
          <p:nvPr/>
        </p:nvSpPr>
        <p:spPr>
          <a:xfrm>
            <a:off x="3920824" y="3553968"/>
            <a:ext cx="1682256" cy="179832"/>
          </a:xfrm>
          <a:prstGeom prst="rect">
            <a:avLst/>
          </a:prstGeom>
          <a:solidFill>
            <a:srgbClr val="FFFFFF"/>
          </a:solidFill>
        </p:spPr>
        <p:txBody>
          <a:bodyPr wrap="none" lIns="0" tIns="0" rIns="0" bIns="0">
            <a:noAutofit/>
          </a:bodyPr>
          <a:lstStyle/>
          <a:p>
            <a:pPr indent="0">
              <a:defRPr sz="1050" b="1">
                <a:solidFill>
                  <a:srgbClr val="595959"/>
                </a:solidFill>
                <a:latin typeface="Arial" panose="020B0604020202020204" pitchFamily="34" charset="0"/>
                <a:cs typeface="Arial" panose="020B0604020202020204" pitchFamily="34" charset="0"/>
              </a:defRPr>
            </a:pPr>
            <a:r>
              <a:t>俄罗斯输往中国的天然气</a:t>
            </a:r>
          </a:p>
        </p:txBody>
      </p:sp>
      <p:sp>
        <p:nvSpPr>
          <p:cNvPr id="4" name="矩形 3">
            <a:extLst>
              <a:ext uri="{FF2B5EF4-FFF2-40B4-BE49-F238E27FC236}">
                <a16:creationId xmlns:a16="http://schemas.microsoft.com/office/drawing/2014/main" id="{B7CA2B91-3436-7162-9655-B9C4D3E51935}"/>
              </a:ext>
            </a:extLst>
          </p:cNvPr>
          <p:cNvSpPr/>
          <p:nvPr/>
        </p:nvSpPr>
        <p:spPr>
          <a:xfrm>
            <a:off x="4047744" y="4782312"/>
            <a:ext cx="771144" cy="152400"/>
          </a:xfrm>
          <a:prstGeom prst="rect">
            <a:avLst/>
          </a:prstGeom>
          <a:solidFill>
            <a:srgbClr val="FFFFFF"/>
          </a:solidFill>
        </p:spPr>
        <p:txBody>
          <a:bodyPr wrap="none" lIns="0" tIns="0" rIns="0" bIns="0">
            <a:noAutofit/>
          </a:bodyPr>
          <a:lstStyle/>
          <a:p>
            <a:pPr indent="0">
              <a:defRPr sz="650" b="1">
                <a:solidFill>
                  <a:srgbClr val="000000"/>
                </a:solidFill>
                <a:latin typeface="Arial"/>
              </a:defRPr>
            </a:pPr>
            <a:r>
              <a:t>欧洲新闻</a:t>
            </a:r>
          </a:p>
        </p:txBody>
      </p:sp>
      <p:sp>
        <p:nvSpPr>
          <p:cNvPr id="10" name="矩形 9">
            <a:extLst>
              <a:ext uri="{FF2B5EF4-FFF2-40B4-BE49-F238E27FC236}">
                <a16:creationId xmlns:a16="http://schemas.microsoft.com/office/drawing/2014/main" id="{BC19D5E2-0DC5-0D57-921B-C2E9EE8EAFB6}"/>
              </a:ext>
            </a:extLst>
          </p:cNvPr>
          <p:cNvSpPr/>
          <p:nvPr/>
        </p:nvSpPr>
        <p:spPr>
          <a:xfrm>
            <a:off x="4020312" y="6288024"/>
            <a:ext cx="2197608" cy="164592"/>
          </a:xfrm>
          <a:prstGeom prst="rect">
            <a:avLst/>
          </a:prstGeom>
          <a:solidFill>
            <a:srgbClr val="FFFFFF"/>
          </a:solidFill>
        </p:spPr>
        <p:txBody>
          <a:bodyPr wrap="none" lIns="0" tIns="0" rIns="0" bIns="0">
            <a:noAutofit/>
          </a:bodyPr>
          <a:lstStyle/>
          <a:p>
            <a:pPr indent="0">
              <a:defRPr sz="650" b="1">
                <a:solidFill>
                  <a:srgbClr val="000000"/>
                </a:solidFill>
                <a:latin typeface="Arial"/>
              </a:defRPr>
            </a:pPr>
            <a:r>
              <a:t>发布于美国东部时间2022年6月30日星期四上午10:16</a:t>
            </a:r>
          </a:p>
        </p:txBody>
      </p:sp>
      <p:pic>
        <p:nvPicPr>
          <p:cNvPr id="22" name="图片 21">
            <a:extLst>
              <a:ext uri="{FF2B5EF4-FFF2-40B4-BE49-F238E27FC236}">
                <a16:creationId xmlns:a16="http://schemas.microsoft.com/office/drawing/2014/main" id="{ADFE7637-E2AB-3940-C675-7A52A25CCF8F}"/>
              </a:ext>
            </a:extLst>
          </p:cNvPr>
          <p:cNvPicPr>
            <a:picLocks noChangeAspect="1"/>
          </p:cNvPicPr>
          <p:nvPr/>
        </p:nvPicPr>
        <p:blipFill>
          <a:blip r:embed="rId8"/>
          <a:stretch>
            <a:fillRect/>
          </a:stretch>
        </p:blipFill>
        <p:spPr>
          <a:xfrm>
            <a:off x="4017263" y="5029200"/>
            <a:ext cx="4238215" cy="1223330"/>
          </a:xfrm>
          <a:prstGeom prst="rect">
            <a:avLst/>
          </a:prstGeom>
        </p:spPr>
      </p:pic>
      <p:pic>
        <p:nvPicPr>
          <p:cNvPr id="23" name="图片 22">
            <a:extLst>
              <a:ext uri="{FF2B5EF4-FFF2-40B4-BE49-F238E27FC236}">
                <a16:creationId xmlns:a16="http://schemas.microsoft.com/office/drawing/2014/main" id="{8DA9D930-85A2-3708-6978-2B02C6FE8620}"/>
              </a:ext>
            </a:extLst>
          </p:cNvPr>
          <p:cNvPicPr>
            <a:picLocks noChangeAspect="1"/>
          </p:cNvPicPr>
          <p:nvPr/>
        </p:nvPicPr>
        <p:blipFill>
          <a:blip r:embed="rId8"/>
          <a:stretch>
            <a:fillRect/>
          </a:stretch>
        </p:blipFill>
        <p:spPr>
          <a:xfrm>
            <a:off x="6805926" y="4934712"/>
            <a:ext cx="4238215" cy="816480"/>
          </a:xfrm>
          <a:prstGeom prst="rect">
            <a:avLst/>
          </a:prstGeom>
        </p:spPr>
      </p:pic>
      <p:sp>
        <p:nvSpPr>
          <p:cNvPr id="8" name="矩形 7">
            <a:extLst>
              <a:ext uri="{FF2B5EF4-FFF2-40B4-BE49-F238E27FC236}">
                <a16:creationId xmlns:a16="http://schemas.microsoft.com/office/drawing/2014/main" id="{C67F9DF0-A864-FC9B-E302-DCB452F49893}"/>
              </a:ext>
            </a:extLst>
          </p:cNvPr>
          <p:cNvSpPr/>
          <p:nvPr/>
        </p:nvSpPr>
        <p:spPr>
          <a:xfrm>
            <a:off x="4047744" y="4889852"/>
            <a:ext cx="6766560" cy="1187113"/>
          </a:xfrm>
          <a:prstGeom prst="rect">
            <a:avLst/>
          </a:prstGeom>
          <a:noFill/>
        </p:spPr>
        <p:txBody>
          <a:bodyPr lIns="0" tIns="0" rIns="0" bIns="0">
            <a:noAutofit/>
          </a:bodyPr>
          <a:lstStyle/>
          <a:p>
            <a:pPr>
              <a:lnSpc>
                <a:spcPct val="97000"/>
              </a:lnSpc>
              <a:defRPr sz="2700" b="1">
                <a:solidFill>
                  <a:srgbClr val="000000"/>
                </a:solidFill>
                <a:latin typeface="Tahoma"/>
              </a:defRPr>
            </a:pPr>
            <a:r>
              <a:t>俄罗斯能源巨头取消1998年以来首次股息后，俄罗斯天然气工业股份公司股价暴跌</a:t>
            </a:r>
            <a:endParaRPr sz="2700" b="1">
              <a:solidFill>
                <a:srgbClr val="000000"/>
              </a:solidFill>
              <a:latin typeface="Tahoma"/>
            </a:endParaRPr>
          </a:p>
        </p:txBody>
      </p:sp>
    </p:spTree>
    <p:extLst>
      <p:ext uri="{BB962C8B-B14F-4D97-AF65-F5344CB8AC3E}">
        <p14:creationId xmlns:p14="http://schemas.microsoft.com/office/powerpoint/2010/main" val="419935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art Title">
            <a:extLst>
              <a:ext uri="{FF2B5EF4-FFF2-40B4-BE49-F238E27FC236}">
                <a16:creationId xmlns:a16="http://schemas.microsoft.com/office/drawing/2014/main" id="{6E8273CB-50FD-3A91-8770-8F9CC1799B85}"/>
              </a:ext>
            </a:extLst>
          </p:cNvPr>
          <p:cNvSpPr txBox="1"/>
          <p:nvPr/>
        </p:nvSpPr>
        <p:spPr>
          <a:xfrm>
            <a:off x="3836289" y="1928884"/>
            <a:ext cx="8089758" cy="543124"/>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连接俄罗斯与欧洲的主要管道</a:t>
            </a:r>
            <a:endParaRPr sz="900" b="1">
              <a:solidFill>
                <a:srgbClr val="000000"/>
              </a:solidFill>
              <a:latin typeface="Georgia" panose="02040502050405020303" pitchFamily="18" charset="0"/>
              <a:ea typeface="Source Sans Pro SemiBold" panose="020B0603030403020204" pitchFamily="34" charset="0"/>
            </a:endParaRPr>
          </a:p>
          <a:p>
            <a:pPr lvl="0">
              <a:defRPr sz="900">
                <a:solidFill>
                  <a:srgbClr val="000000"/>
                </a:solidFill>
                <a:latin typeface="Georgia" panose="02040502050405020303" pitchFamily="18" charset="0"/>
                <a:ea typeface="Source Sans Pro SemiBold" panose="020B0603030403020204" pitchFamily="34" charset="0"/>
              </a:defRPr>
            </a:pPr>
            <a:r>
              <a:t>（总容量以十亿立方米/年表示）</a:t>
            </a:r>
            <a:endParaRPr sz="900">
              <a:latin typeface="Georgia" panose="02040502050405020303" pitchFamily="18" charset="0"/>
              <a:ea typeface="Source Sans Pro SemiBold" panose="020B0603030403020204" pitchFamily="34" charset="0"/>
            </a:endParaRPr>
          </a:p>
        </p:txBody>
      </p:sp>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4</a:t>
            </a:fld>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t>在欧洲冬季临近，每天都有关于“天然气危机”迫在眉睫的头条新闻，因此，通过具体数据和事实澄清误解和不合理的群体性歇斯底里情绪至关重要。</a:t>
            </a:r>
          </a:p>
          <a:p>
            <a:r>
              <a:t>9月27日对“北溪”天然气管道的所谓破坏意味着，在可预见的未来，俄罗斯天然气很可能不会通过“北溪”恢复供应——普京威胁要切断仍通过乌克兰输气管道系统输送的400亿立方米俄罗斯管道天然气。</a:t>
            </a:r>
          </a:p>
          <a:p>
            <a:r>
              <a:t>但与普京散布恐惧的宣传相反，欧洲可以完全取代每一滴失去的俄罗斯天然气。尽管人们一直关注欧洲内部的需求破坏、配给和摆脱天然气，但对天然气生产和贸易流动的基本分析表明，欧洲实际上可以从全球市场获得足够的天然气和液化天然气，完全替代俄罗斯天然气。</a:t>
            </a:r>
          </a:p>
          <a:p>
            <a:r>
              <a:t>全球市场上有足够的天然气供欧洲取代俄罗斯天然气，但这不应使欧洲偏离其清洁能源转型。相反，这应该让消费者和市场放心，过去几个月的高价反映的是不合理的恐慌和歇斯底里，而不是潜在的供需基本面，并且没有真正的供应短缺。</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Title 4">
            <a:extLst>
              <a:ext uri="{FF2B5EF4-FFF2-40B4-BE49-F238E27FC236}">
                <a16:creationId xmlns:a16="http://schemas.microsoft.com/office/drawing/2014/main" id="{EEF69730-CA8E-2C1C-4207-DCD2926ADC8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在北溪管道停运的情况下，欧洲能够承受俄罗斯的任何进一步削减，并完全取代俄罗斯天然气</a:t>
            </a:r>
          </a:p>
        </p:txBody>
      </p:sp>
      <p:sp>
        <p:nvSpPr>
          <p:cNvPr id="11" name="Content Placeholder 7">
            <a:extLst>
              <a:ext uri="{FF2B5EF4-FFF2-40B4-BE49-F238E27FC236}">
                <a16:creationId xmlns:a16="http://schemas.microsoft.com/office/drawing/2014/main" id="{0F37AE33-BACB-3044-6329-69DDC733E8C1}"/>
              </a:ext>
            </a:extLst>
          </p:cNvPr>
          <p:cNvSpPr txBox="1">
            <a:spLocks/>
          </p:cNvSpPr>
          <p:nvPr/>
        </p:nvSpPr>
        <p:spPr>
          <a:xfrm>
            <a:off x="3764853" y="6630830"/>
            <a:ext cx="7361360" cy="211716"/>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sz="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sz="900">
                <a:solidFill>
                  <a:schemeClr val="tx1"/>
                </a:solidFill>
              </a:defRPr>
            </a:pPr>
            <a:r>
              <a:t>来源：耶鲁大学首席执行官领导力研究所</a:t>
            </a:r>
          </a:p>
        </p:txBody>
      </p:sp>
      <p:pic>
        <p:nvPicPr>
          <p:cNvPr id="4" name="图片 3">
            <a:extLst>
              <a:ext uri="{FF2B5EF4-FFF2-40B4-BE49-F238E27FC236}">
                <a16:creationId xmlns:a16="http://schemas.microsoft.com/office/drawing/2014/main" id="{7CBDDA5E-441F-FD61-E105-E88D1ECFE913}"/>
              </a:ext>
            </a:extLst>
          </p:cNvPr>
          <p:cNvPicPr>
            <a:picLocks noChangeAspect="1"/>
          </p:cNvPicPr>
          <p:nvPr/>
        </p:nvPicPr>
        <p:blipFill>
          <a:blip r:embed="rId2"/>
          <a:stretch>
            <a:fillRect/>
          </a:stretch>
        </p:blipFill>
        <p:spPr>
          <a:xfrm>
            <a:off x="3724656" y="2401824"/>
            <a:ext cx="8113776" cy="4245864"/>
          </a:xfrm>
          <a:prstGeom prst="rect">
            <a:avLst/>
          </a:prstGeom>
          <a:noFill/>
        </p:spPr>
      </p:pic>
      <p:sp>
        <p:nvSpPr>
          <p:cNvPr id="6" name="矩形 5">
            <a:extLst>
              <a:ext uri="{FF2B5EF4-FFF2-40B4-BE49-F238E27FC236}">
                <a16:creationId xmlns:a16="http://schemas.microsoft.com/office/drawing/2014/main" id="{617DD833-3BC3-12C2-E038-7D2031C2A463}"/>
              </a:ext>
            </a:extLst>
          </p:cNvPr>
          <p:cNvSpPr/>
          <p:nvPr/>
        </p:nvSpPr>
        <p:spPr>
          <a:xfrm>
            <a:off x="9695688" y="3145536"/>
            <a:ext cx="1295400" cy="301752"/>
          </a:xfrm>
          <a:prstGeom prst="rect">
            <a:avLst/>
          </a:prstGeom>
          <a:noFill/>
        </p:spPr>
        <p:txBody>
          <a:bodyPr lIns="0" tIns="0" rIns="0" bIns="0">
            <a:noAutofit/>
          </a:bodyPr>
          <a:lstStyle/>
          <a:p>
            <a:pPr indent="0">
              <a:lnSpc>
                <a:spcPct val="106000"/>
              </a:lnSpc>
              <a:defRPr sz="850" b="1">
                <a:solidFill>
                  <a:srgbClr val="8E1F1B"/>
                </a:solidFill>
                <a:latin typeface="Arial" panose="020B0604020202020204" pitchFamily="34" charset="0"/>
                <a:ea typeface="Tahoma" panose="020B0604030504040204" pitchFamily="34" charset="0"/>
                <a:cs typeface="Arial" panose="020B0604020202020204" pitchFamily="34" charset="0"/>
              </a:defRPr>
            </a:pPr>
            <a:r>
              <a:t>北溪1号和2号（均为550亿立方米/年）</a:t>
            </a:r>
          </a:p>
        </p:txBody>
      </p:sp>
      <p:sp>
        <p:nvSpPr>
          <p:cNvPr id="7" name="矩形 6">
            <a:extLst>
              <a:ext uri="{FF2B5EF4-FFF2-40B4-BE49-F238E27FC236}">
                <a16:creationId xmlns:a16="http://schemas.microsoft.com/office/drawing/2014/main" id="{0289A63A-561B-3AFD-C6E9-3209B17DC33E}"/>
              </a:ext>
            </a:extLst>
          </p:cNvPr>
          <p:cNvSpPr/>
          <p:nvPr/>
        </p:nvSpPr>
        <p:spPr>
          <a:xfrm>
            <a:off x="10125456" y="3514344"/>
            <a:ext cx="896112" cy="295656"/>
          </a:xfrm>
          <a:prstGeom prst="rect">
            <a:avLst/>
          </a:prstGeom>
          <a:noFill/>
        </p:spPr>
        <p:txBody>
          <a:bodyPr lIns="0" tIns="0" rIns="0" bIns="0">
            <a:noAutofit/>
          </a:bodyPr>
          <a:lstStyle/>
          <a:p>
            <a:pPr indent="0">
              <a:defRPr sz="850" b="1">
                <a:solidFill>
                  <a:srgbClr val="8E1F1B"/>
                </a:solidFill>
                <a:latin typeface="Arial" panose="020B0604020202020204" pitchFamily="34" charset="0"/>
                <a:ea typeface="Tahoma" panose="020B0604030504040204" pitchFamily="34" charset="0"/>
                <a:cs typeface="Arial" panose="020B0604020202020204" pitchFamily="34" charset="0"/>
              </a:defRPr>
            </a:pPr>
            <a:r>
              <a:t>亚马尔（330亿立方米/年）</a:t>
            </a:r>
          </a:p>
        </p:txBody>
      </p:sp>
      <p:sp>
        <p:nvSpPr>
          <p:cNvPr id="12" name="矩形 11">
            <a:extLst>
              <a:ext uri="{FF2B5EF4-FFF2-40B4-BE49-F238E27FC236}">
                <a16:creationId xmlns:a16="http://schemas.microsoft.com/office/drawing/2014/main" id="{422E52B1-6404-95F8-362B-DB1DC89BFBB6}"/>
              </a:ext>
            </a:extLst>
          </p:cNvPr>
          <p:cNvSpPr/>
          <p:nvPr/>
        </p:nvSpPr>
        <p:spPr>
          <a:xfrm>
            <a:off x="9698736" y="4251960"/>
            <a:ext cx="1045464" cy="301752"/>
          </a:xfrm>
          <a:prstGeom prst="rect">
            <a:avLst/>
          </a:prstGeom>
          <a:noFill/>
        </p:spPr>
        <p:txBody>
          <a:bodyPr lIns="0" tIns="0" rIns="0" bIns="0">
            <a:noAutofit/>
          </a:bodyPr>
          <a:lstStyle/>
          <a:p>
            <a:pPr indent="0">
              <a:defRPr sz="850" b="1">
                <a:solidFill>
                  <a:srgbClr val="8E1F1B"/>
                </a:solidFill>
                <a:latin typeface="Arial" panose="020B0604020202020204" pitchFamily="34" charset="0"/>
                <a:ea typeface="Tahoma" panose="020B0604030504040204" pitchFamily="34" charset="0"/>
                <a:cs typeface="Arial" panose="020B0604020202020204" pitchFamily="34" charset="0"/>
              </a:defRPr>
            </a:pPr>
            <a:r>
              <a:t>乌克兰过境（400亿立方米/年）</a:t>
            </a:r>
          </a:p>
        </p:txBody>
      </p:sp>
      <p:sp>
        <p:nvSpPr>
          <p:cNvPr id="13" name="矩形 12">
            <a:extLst>
              <a:ext uri="{FF2B5EF4-FFF2-40B4-BE49-F238E27FC236}">
                <a16:creationId xmlns:a16="http://schemas.microsoft.com/office/drawing/2014/main" id="{106FA07F-3D67-4301-D7DC-57FAAEB8E9B7}"/>
              </a:ext>
            </a:extLst>
          </p:cNvPr>
          <p:cNvSpPr/>
          <p:nvPr/>
        </p:nvSpPr>
        <p:spPr>
          <a:xfrm>
            <a:off x="10399776" y="5047488"/>
            <a:ext cx="886968" cy="259080"/>
          </a:xfrm>
          <a:prstGeom prst="rect">
            <a:avLst/>
          </a:prstGeom>
          <a:noFill/>
        </p:spPr>
        <p:txBody>
          <a:bodyPr lIns="0" tIns="0" rIns="0" bIns="0">
            <a:noAutofit/>
          </a:bodyPr>
          <a:lstStyle/>
          <a:p>
            <a:pPr indent="0">
              <a:lnSpc>
                <a:spcPct val="108000"/>
              </a:lnSpc>
              <a:defRPr sz="850" b="1">
                <a:solidFill>
                  <a:srgbClr val="8E1F1B"/>
                </a:solidFill>
                <a:latin typeface="Arial" panose="020B0604020202020204" pitchFamily="34" charset="0"/>
                <a:ea typeface="Tahoma" panose="020B0604030504040204" pitchFamily="34" charset="0"/>
                <a:cs typeface="Arial" panose="020B0604020202020204" pitchFamily="34" charset="0"/>
              </a:defRPr>
            </a:pPr>
            <a:r>
              <a:t>土耳其溪（320亿立方米/年）</a:t>
            </a:r>
          </a:p>
        </p:txBody>
      </p:sp>
    </p:spTree>
    <p:extLst>
      <p:ext uri="{BB962C8B-B14F-4D97-AF65-F5344CB8AC3E}">
        <p14:creationId xmlns:p14="http://schemas.microsoft.com/office/powerpoint/2010/main" val="2056860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ext uri="{D42A27DB-BD31-4B8C-83A1-F6EECF244321}">
                <p14:modId xmlns:p14="http://schemas.microsoft.com/office/powerpoint/2010/main" val="242678019"/>
              </p:ext>
            </p:extLst>
          </p:nvPr>
        </p:nvGraphicFramePr>
        <p:xfrm>
          <a:off x="6485043" y="2466934"/>
          <a:ext cx="2761488" cy="439106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a:graphicFrameLocks/>
          </p:cNvGraphicFramePr>
          <p:nvPr>
            <p:extLst>
              <p:ext uri="{D42A27DB-BD31-4B8C-83A1-F6EECF244321}">
                <p14:modId xmlns:p14="http://schemas.microsoft.com/office/powerpoint/2010/main" val="2093671712"/>
              </p:ext>
            </p:extLst>
          </p:nvPr>
        </p:nvGraphicFramePr>
        <p:xfrm>
          <a:off x="3840480" y="2468880"/>
          <a:ext cx="2764601" cy="4389120"/>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E7BCC866-8B19-AC0F-90F7-AF0A0A92C845}"/>
              </a:ext>
            </a:extLst>
          </p:cNvPr>
          <p:cNvSpPr>
            <a:spLocks noGrp="1"/>
          </p:cNvSpPr>
          <p:nvPr>
            <p:ph type="sldNum" sz="quarter" idx="10"/>
          </p:nvPr>
        </p:nvSpPr>
        <p:spPr/>
        <p:txBody>
          <a:bodyPr/>
          <a:lstStyle/>
          <a:p>
            <a:fld id="{0CBF6629-EB3D-534B-9A06-60C368E35DAE}" type="slidenum">
              <a:rPr lang="en-US" smtClean="0"/>
              <a:t>5</a:t>
            </a:fld>
          </a:p>
        </p:txBody>
      </p:sp>
      <p:sp>
        <p:nvSpPr>
          <p:cNvPr id="7" name="Content Placeholder 6">
            <a:extLst>
              <a:ext uri="{FF2B5EF4-FFF2-40B4-BE49-F238E27FC236}">
                <a16:creationId xmlns:a16="http://schemas.microsoft.com/office/drawing/2014/main" id="{49FA73CA-CCC2-FFB6-2B36-181D84F12F65}"/>
              </a:ext>
            </a:extLst>
          </p:cNvPr>
          <p:cNvSpPr>
            <a:spLocks noGrp="1"/>
          </p:cNvSpPr>
          <p:nvPr>
            <p:ph sz="quarter" idx="11"/>
          </p:nvPr>
        </p:nvSpPr>
        <p:spPr>
          <a:xfrm>
            <a:off x="265953" y="2051384"/>
            <a:ext cx="2806700" cy="4659054"/>
          </a:xfrm>
        </p:spPr>
        <p:txBody>
          <a:bodyPr/>
          <a:lstStyle/>
          <a:p>
            <a:r>
              <a:t>尽管欧洲年初对俄罗斯天然气供应的依赖度高达46%，但在入侵开始以来的七个月里，这种依赖度已降至约10%。随着北溪管道停运，连接俄罗斯和欧洲的仅剩的管道是乌克兰过境系统——该系统目前仅以正常容量的一小部分运行，并可能很快关闭——以及土耳其溪管道。考虑到土耳其和匈牙利等国对土耳其溪管道系统的依赖，很少有人预计普京会切断对土耳其溪管道的供应。</a:t>
            </a:r>
          </a:p>
          <a:p>
            <a:r>
              <a:t>欧洲已经用大约600亿立方米的液化天然气和管道天然气取代了失去的北溪天然气。但欧洲也不必担心乌克兰管道的关闭——对天然气生产和贸易数据的分析表明，欧洲可以完全取代因北溪和乌克兰管道系统同时关闭而损失的约1000亿立方米俄罗斯天然气，而无需采取需求破坏措施。此外，随着新的全球天然气供应不断投入使用，欧洲将在2023年底前完全取代所有俄罗斯天然气。</a:t>
            </a:r>
          </a:p>
          <a:p>
            <a:endParaRPr>
              <a:cs typeface="Times New Roman" panose="02020603050405020304" pitchFamily="18" charset="0"/>
            </a:endParaRPr>
          </a:p>
        </p:txBody>
      </p:sp>
      <p:sp>
        <p:nvSpPr>
          <p:cNvPr id="6" name="Title 5">
            <a:extLst>
              <a:ext uri="{FF2B5EF4-FFF2-40B4-BE49-F238E27FC236}">
                <a16:creationId xmlns:a16="http://schemas.microsoft.com/office/drawing/2014/main" id="{421922CC-9C33-7144-7139-867E1266C32F}"/>
              </a:ext>
            </a:extLst>
          </p:cNvPr>
          <p:cNvSpPr>
            <a:spLocks noGrp="1"/>
          </p:cNvSpPr>
          <p:nvPr>
            <p:ph type="title"/>
          </p:nvPr>
        </p:nvSpPr>
        <p:spPr/>
        <p:txBody>
          <a:bodyPr/>
          <a:lstStyle/>
          <a:p>
            <a:r>
              <a:t>取代俄罗斯天然气</a:t>
            </a:r>
          </a:p>
        </p:txBody>
      </p:sp>
      <p:sp>
        <p:nvSpPr>
          <p:cNvPr id="9" name="Title 4">
            <a:extLst>
              <a:ext uri="{FF2B5EF4-FFF2-40B4-BE49-F238E27FC236}">
                <a16:creationId xmlns:a16="http://schemas.microsoft.com/office/drawing/2014/main" id="{5021E901-0672-3A32-5847-31F69514AC61}"/>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欧洲已基本摆脱对俄罗斯天然气的依赖——依赖度降至仅9%</a:t>
            </a:r>
          </a:p>
        </p:txBody>
      </p:sp>
      <p:sp>
        <p:nvSpPr>
          <p:cNvPr id="11" name="Content Placeholder 7">
            <a:extLst>
              <a:ext uri="{FF2B5EF4-FFF2-40B4-BE49-F238E27FC236}">
                <a16:creationId xmlns:a16="http://schemas.microsoft.com/office/drawing/2014/main" id="{6CDE654A-8068-0796-AF59-E9E42ECC20DB}"/>
              </a:ext>
            </a:extLst>
          </p:cNvPr>
          <p:cNvSpPr>
            <a:spLocks noGrp="1"/>
          </p:cNvSpPr>
          <p:nvPr>
            <p:ph sz="quarter" idx="12"/>
          </p:nvPr>
        </p:nvSpPr>
        <p:spPr>
          <a:xfrm>
            <a:off x="266700" y="4916488"/>
            <a:ext cx="2806700" cy="1204912"/>
          </a:xfrm>
        </p:spPr>
        <p:txBody>
          <a:bodyPr/>
          <a:lstStyle/>
          <a:p>
            <a:pPr>
              <a:defRPr sz="900"/>
            </a:pPr>
            <a:r>
              <a:t>来源：耶鲁大学首席执行官领导力研究所、摩根士丹利、荷兰国际集团、国际能源署（IEA）</a:t>
            </a:r>
          </a:p>
        </p:txBody>
      </p:sp>
      <p:sp>
        <p:nvSpPr>
          <p:cNvPr id="8" name="Chart Title">
            <a:extLst>
              <a:ext uri="{FF2B5EF4-FFF2-40B4-BE49-F238E27FC236}">
                <a16:creationId xmlns:a16="http://schemas.microsoft.com/office/drawing/2014/main" id="{11E6959E-98C1-4317-8BA1-D3E95228EEC0}"/>
              </a:ext>
            </a:extLst>
          </p:cNvPr>
          <p:cNvSpPr txBox="1"/>
          <p:nvPr/>
        </p:nvSpPr>
        <p:spPr>
          <a:xfrm>
            <a:off x="3836289" y="2051384"/>
            <a:ext cx="6583680" cy="420624"/>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战前俄罗斯天然气出口</a:t>
            </a:r>
          </a:p>
          <a:p>
            <a:pPr lvl="0">
              <a:defRPr sz="1200" b="1">
                <a:solidFill>
                  <a:srgbClr val="000000"/>
                </a:solidFill>
                <a:latin typeface="Georgia" panose="02040502050405020303" pitchFamily="18" charset="0"/>
                <a:ea typeface="Source Sans Pro SemiBold" panose="020B0603030403020204" pitchFamily="34" charset="0"/>
              </a:defRPr>
            </a:pPr>
            <a:r>
              <a:t>目的地</a:t>
            </a:r>
            <a:endParaRPr sz="900" b="1">
              <a:solidFill>
                <a:srgbClr val="000000"/>
              </a:solidFill>
              <a:latin typeface="Georgia" panose="02040502050405020303" pitchFamily="18" charset="0"/>
              <a:ea typeface="Source Sans Pro SemiBold" panose="020B0603030403020204" pitchFamily="34" charset="0"/>
            </a:endParaRPr>
          </a:p>
          <a:p>
            <a:pPr lvl="0">
              <a:defRPr sz="900">
                <a:solidFill>
                  <a:srgbClr val="000000"/>
                </a:solidFill>
                <a:latin typeface="Georgia" panose="02040502050405020303" pitchFamily="18" charset="0"/>
                <a:ea typeface="Source Sans Pro SemiBold" panose="020B0603030403020204" pitchFamily="34" charset="0"/>
              </a:defRPr>
            </a:pPr>
            <a:r>
              <a:t>（占俄罗斯天然气出口总额的百分比）</a:t>
            </a:r>
            <a:endParaRPr sz="900">
              <a:latin typeface="Georgia" panose="02040502050405020303" pitchFamily="18" charset="0"/>
              <a:ea typeface="Source Sans Pro SemiBold" panose="020B0603030403020204" pitchFamily="34" charset="0"/>
            </a:endParaRPr>
          </a:p>
        </p:txBody>
      </p:sp>
      <p:sp>
        <p:nvSpPr>
          <p:cNvPr id="20" name="Chart Title">
            <a:extLst>
              <a:ext uri="{FF2B5EF4-FFF2-40B4-BE49-F238E27FC236}">
                <a16:creationId xmlns:a16="http://schemas.microsoft.com/office/drawing/2014/main" id="{11E6959E-98C1-4317-8BA1-D3E95228EEC0}"/>
              </a:ext>
            </a:extLst>
          </p:cNvPr>
          <p:cNvSpPr txBox="1"/>
          <p:nvPr/>
        </p:nvSpPr>
        <p:spPr>
          <a:xfrm>
            <a:off x="6606055" y="2052947"/>
            <a:ext cx="2850204" cy="574505"/>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战前欧盟天然气来源</a:t>
            </a:r>
          </a:p>
          <a:p>
            <a:pPr lvl="0">
              <a:defRPr sz="1200" b="1">
                <a:solidFill>
                  <a:srgbClr val="000000"/>
                </a:solidFill>
                <a:latin typeface="Georgia" panose="02040502050405020303" pitchFamily="18" charset="0"/>
                <a:ea typeface="Source Sans Pro SemiBold" panose="020B0603030403020204" pitchFamily="34" charset="0"/>
              </a:defRPr>
            </a:pPr>
            <a:r>
              <a:t>进口</a:t>
            </a:r>
          </a:p>
          <a:p>
            <a:pPr lvl="0">
              <a:defRPr sz="900">
                <a:solidFill>
                  <a:srgbClr val="000000"/>
                </a:solidFill>
                <a:latin typeface="Georgia" panose="02040502050405020303" pitchFamily="18" charset="0"/>
                <a:ea typeface="Source Sans Pro SemiBold" panose="020B0603030403020204" pitchFamily="34" charset="0"/>
              </a:defRPr>
            </a:pPr>
            <a:r>
              <a:t>（占欧盟天然气进口总额的百分比）</a:t>
            </a:r>
            <a:endParaRPr sz="900">
              <a:latin typeface="Georgia" panose="02040502050405020303" pitchFamily="18" charset="0"/>
              <a:ea typeface="Source Sans Pro SemiBold" panose="020B0603030403020204" pitchFamily="34" charset="0"/>
            </a:endParaRPr>
          </a:p>
        </p:txBody>
      </p:sp>
      <p:cxnSp>
        <p:nvCxnSpPr>
          <p:cNvPr id="22" name="Straight Connector 21">
            <a:extLst>
              <a:ext uri="{FF2B5EF4-FFF2-40B4-BE49-F238E27FC236}">
                <a16:creationId xmlns:a16="http://schemas.microsoft.com/office/drawing/2014/main" id="{1D98152F-0D56-4AD9-8B29-0B643A9751C8}"/>
              </a:ext>
            </a:extLst>
          </p:cNvPr>
          <p:cNvCxnSpPr>
            <a:cxnSpLocks/>
          </p:cNvCxnSpPr>
          <p:nvPr/>
        </p:nvCxnSpPr>
        <p:spPr>
          <a:xfrm flipV="1">
            <a:off x="6485043" y="1998164"/>
            <a:ext cx="0" cy="4712275"/>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98152F-0D56-4AD9-8B29-0B643A9751C8}"/>
              </a:ext>
            </a:extLst>
          </p:cNvPr>
          <p:cNvCxnSpPr>
            <a:cxnSpLocks/>
          </p:cNvCxnSpPr>
          <p:nvPr/>
        </p:nvCxnSpPr>
        <p:spPr>
          <a:xfrm flipV="1">
            <a:off x="9159663" y="1998163"/>
            <a:ext cx="0" cy="4712275"/>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4" name="Chart Title">
            <a:extLst>
              <a:ext uri="{FF2B5EF4-FFF2-40B4-BE49-F238E27FC236}">
                <a16:creationId xmlns:a16="http://schemas.microsoft.com/office/drawing/2014/main" id="{11E6959E-98C1-4317-8BA1-D3E95228EEC0}"/>
              </a:ext>
            </a:extLst>
          </p:cNvPr>
          <p:cNvSpPr txBox="1"/>
          <p:nvPr/>
        </p:nvSpPr>
        <p:spPr>
          <a:xfrm>
            <a:off x="9279700" y="2052948"/>
            <a:ext cx="2618699" cy="472280"/>
          </a:xfrm>
          <a:prstGeom prst="rect">
            <a:avLst/>
          </a:prstGeom>
          <a:solidFill>
            <a:schemeClr val="bg1"/>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截至2022年9月，美国液化天然气在欧盟天然气进口中超越俄罗斯管道天然气</a:t>
            </a:r>
          </a:p>
          <a:p>
            <a:pPr lvl="0">
              <a:defRPr sz="900">
                <a:solidFill>
                  <a:srgbClr val="000000"/>
                </a:solidFill>
                <a:latin typeface="Georgia" panose="02040502050405020303" pitchFamily="18" charset="0"/>
                <a:ea typeface="Source Sans Pro SemiBold" panose="020B0603030403020204" pitchFamily="34" charset="0"/>
              </a:defRPr>
            </a:pPr>
            <a:r>
              <a:t>（占欧盟天然气进口总额的百分比）</a:t>
            </a:r>
            <a:endParaRPr sz="900">
              <a:latin typeface="Georgia" panose="02040502050405020303" pitchFamily="18" charset="0"/>
              <a:ea typeface="Source Sans Pro SemiBold" panose="020B0603030403020204" pitchFamily="34" charset="0"/>
            </a:endParaRPr>
          </a:p>
        </p:txBody>
      </p:sp>
      <p:sp>
        <p:nvSpPr>
          <p:cNvPr id="27" name="Oval 26">
            <a:extLst>
              <a:ext uri="{FF2B5EF4-FFF2-40B4-BE49-F238E27FC236}">
                <a16:creationId xmlns:a16="http://schemas.microsoft.com/office/drawing/2014/main" id="{EE4FF3F9-673A-E2C7-8C4F-B4475EEB2DFA}"/>
              </a:ext>
            </a:extLst>
          </p:cNvPr>
          <p:cNvSpPr/>
          <p:nvPr/>
        </p:nvSpPr>
        <p:spPr>
          <a:xfrm>
            <a:off x="5058347" y="5770894"/>
            <a:ext cx="1135827" cy="701012"/>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p:txBody>
      </p:sp>
      <p:sp>
        <p:nvSpPr>
          <p:cNvPr id="28" name="Oval 27">
            <a:extLst>
              <a:ext uri="{FF2B5EF4-FFF2-40B4-BE49-F238E27FC236}">
                <a16:creationId xmlns:a16="http://schemas.microsoft.com/office/drawing/2014/main" id="{EE4FF3F9-673A-E2C7-8C4F-B4475EEB2DFA}"/>
              </a:ext>
            </a:extLst>
          </p:cNvPr>
          <p:cNvSpPr/>
          <p:nvPr/>
        </p:nvSpPr>
        <p:spPr>
          <a:xfrm>
            <a:off x="7899358" y="3963992"/>
            <a:ext cx="884719" cy="701012"/>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p:txBody>
      </p:sp>
      <p:graphicFrame>
        <p:nvGraphicFramePr>
          <p:cNvPr id="17" name="Chart 16">
            <a:extLst>
              <a:ext uri="{FF2B5EF4-FFF2-40B4-BE49-F238E27FC236}">
                <a16:creationId xmlns:a16="http://schemas.microsoft.com/office/drawing/2014/main" id="{2A096F14-DE51-2E09-9F3A-1E3E29AE9F62}"/>
              </a:ext>
            </a:extLst>
          </p:cNvPr>
          <p:cNvGraphicFramePr>
            <a:graphicFrameLocks/>
          </p:cNvGraphicFramePr>
          <p:nvPr>
            <p:extLst>
              <p:ext uri="{D42A27DB-BD31-4B8C-83A1-F6EECF244321}">
                <p14:modId xmlns:p14="http://schemas.microsoft.com/office/powerpoint/2010/main" val="3484621248"/>
              </p:ext>
            </p:extLst>
          </p:nvPr>
        </p:nvGraphicFramePr>
        <p:xfrm>
          <a:off x="9362440" y="2898425"/>
          <a:ext cx="2761488" cy="3730752"/>
        </p:xfrm>
        <a:graphic>
          <a:graphicData uri="http://schemas.openxmlformats.org/drawingml/2006/chart">
            <c:chart xmlns:c="http://schemas.openxmlformats.org/drawingml/2006/chart" xmlns:r="http://schemas.openxmlformats.org/officeDocument/2006/relationships" r:id="rId4"/>
          </a:graphicData>
        </a:graphic>
      </p:graphicFrame>
      <p:sp>
        <p:nvSpPr>
          <p:cNvPr id="18" name="Oval 17">
            <a:extLst>
              <a:ext uri="{FF2B5EF4-FFF2-40B4-BE49-F238E27FC236}">
                <a16:creationId xmlns:a16="http://schemas.microsoft.com/office/drawing/2014/main" id="{C9D259E8-C412-089A-2392-F52914FC627D}"/>
              </a:ext>
            </a:extLst>
          </p:cNvPr>
          <p:cNvSpPr/>
          <p:nvPr/>
        </p:nvSpPr>
        <p:spPr>
          <a:xfrm>
            <a:off x="10949564" y="3078494"/>
            <a:ext cx="884719" cy="701012"/>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p:txBody>
      </p:sp>
      <p:sp>
        <p:nvSpPr>
          <p:cNvPr id="25" name="Oval 24">
            <a:extLst>
              <a:ext uri="{FF2B5EF4-FFF2-40B4-BE49-F238E27FC236}">
                <a16:creationId xmlns:a16="http://schemas.microsoft.com/office/drawing/2014/main" id="{F04F98C2-DBAA-3755-75B1-4FECA691611A}"/>
              </a:ext>
            </a:extLst>
          </p:cNvPr>
          <p:cNvSpPr/>
          <p:nvPr/>
        </p:nvSpPr>
        <p:spPr>
          <a:xfrm>
            <a:off x="9347457" y="3961455"/>
            <a:ext cx="884719" cy="701012"/>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p:txBody>
      </p:sp>
      <p:sp>
        <p:nvSpPr>
          <p:cNvPr id="26" name="TextBox 1">
            <a:extLst>
              <a:ext uri="{FF2B5EF4-FFF2-40B4-BE49-F238E27FC236}">
                <a16:creationId xmlns:a16="http://schemas.microsoft.com/office/drawing/2014/main" id="{8815B623-7239-2E21-AB4D-4EC726B2B9E0}"/>
              </a:ext>
            </a:extLst>
          </p:cNvPr>
          <p:cNvSpPr txBox="1"/>
          <p:nvPr/>
        </p:nvSpPr>
        <p:spPr>
          <a:xfrm>
            <a:off x="3764070" y="5897302"/>
            <a:ext cx="1338067" cy="27699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EEB500"/>
                </a:solidFill>
                <a:latin typeface="Georgia" panose="02040502050405020303" pitchFamily="18" charset="0"/>
              </a:defRPr>
            </a:pPr>
            <a:r>
              <a:t>截至2021年</a:t>
            </a:r>
          </a:p>
        </p:txBody>
      </p:sp>
      <p:sp>
        <p:nvSpPr>
          <p:cNvPr id="29" name="TextBox 1">
            <a:extLst>
              <a:ext uri="{FF2B5EF4-FFF2-40B4-BE49-F238E27FC236}">
                <a16:creationId xmlns:a16="http://schemas.microsoft.com/office/drawing/2014/main" id="{9D97DF8B-09E3-62E7-6AAF-1E30EABDA436}"/>
              </a:ext>
            </a:extLst>
          </p:cNvPr>
          <p:cNvSpPr txBox="1"/>
          <p:nvPr/>
        </p:nvSpPr>
        <p:spPr>
          <a:xfrm>
            <a:off x="8048671" y="5971614"/>
            <a:ext cx="1338067" cy="276999"/>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EEB500"/>
                </a:solidFill>
                <a:latin typeface="Georgia" panose="02040502050405020303" pitchFamily="18" charset="0"/>
              </a:defRPr>
            </a:pPr>
            <a:r>
              <a:t>截至2021年</a:t>
            </a:r>
          </a:p>
        </p:txBody>
      </p:sp>
      <p:sp>
        <p:nvSpPr>
          <p:cNvPr id="30" name="TextBox 1">
            <a:extLst>
              <a:ext uri="{FF2B5EF4-FFF2-40B4-BE49-F238E27FC236}">
                <a16:creationId xmlns:a16="http://schemas.microsoft.com/office/drawing/2014/main" id="{6006BD5E-C31D-8F9A-75DD-419B73DF10F3}"/>
              </a:ext>
            </a:extLst>
          </p:cNvPr>
          <p:cNvSpPr txBox="1"/>
          <p:nvPr/>
        </p:nvSpPr>
        <p:spPr>
          <a:xfrm>
            <a:off x="9328276" y="3063621"/>
            <a:ext cx="1601127" cy="461665"/>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200" b="1">
                <a:solidFill>
                  <a:srgbClr val="EEB500"/>
                </a:solidFill>
                <a:latin typeface="Georgia" panose="02040502050405020303" pitchFamily="18" charset="0"/>
              </a:defRPr>
            </a:pPr>
            <a:r>
              <a:t>截至2022年9月</a:t>
            </a:r>
          </a:p>
        </p:txBody>
      </p:sp>
    </p:spTree>
    <p:extLst>
      <p:ext uri="{BB962C8B-B14F-4D97-AF65-F5344CB8AC3E}">
        <p14:creationId xmlns:p14="http://schemas.microsoft.com/office/powerpoint/2010/main" val="48879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D6C735EC-38BF-B361-EEAD-460396B9A60A}"/>
              </a:ext>
            </a:extLst>
          </p:cNvPr>
          <p:cNvGraphicFramePr>
            <a:graphicFrameLocks noChangeAspect="1"/>
          </p:cNvGraphicFramePr>
          <p:nvPr>
            <p:extLst>
              <p:ext uri="{D42A27DB-BD31-4B8C-83A1-F6EECF244321}">
                <p14:modId xmlns:p14="http://schemas.microsoft.com/office/powerpoint/2010/main" val="3299127176"/>
              </p:ext>
            </p:extLst>
          </p:nvPr>
        </p:nvGraphicFramePr>
        <p:xfrm>
          <a:off x="3675380" y="1780826"/>
          <a:ext cx="8075759" cy="5035795"/>
        </p:xfrm>
        <a:graphic>
          <a:graphicData uri="http://schemas.openxmlformats.org/presentationml/2006/ole">
            <mc:AlternateContent xmlns:mc="http://schemas.openxmlformats.org/markup-compatibility/2006">
              <mc:Choice xmlns:v="urn:schemas-microsoft-com:vml" Requires="v">
                <p:oleObj name="Bitmap Image" r:id="rId2" imgW="7490520" imgH="4671000" progId="PBrush">
                  <p:embed/>
                </p:oleObj>
              </mc:Choice>
              <mc:Fallback>
                <p:oleObj name="Bitmap Image" r:id="rId2" imgW="7490520" imgH="4671000" progId="PBrush">
                  <p:embed/>
                  <p:pic>
                    <p:nvPicPr>
                      <p:cNvPr id="0" name=""/>
                      <p:cNvPicPr/>
                      <p:nvPr/>
                    </p:nvPicPr>
                    <p:blipFill>
                      <a:blip r:embed="rId3"/>
                      <a:stretch>
                        <a:fillRect/>
                      </a:stretch>
                    </p:blipFill>
                    <p:spPr>
                      <a:xfrm>
                        <a:off x="3675380" y="1780826"/>
                        <a:ext cx="8075759" cy="5035795"/>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6</a:t>
            </a:fld>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t>欧洲可以用挪威和阿尔及利亚等邻国生产商的管道天然气取代部分失去的俄罗斯天然气，但全球液化天然气是完全取代俄罗斯天然气的关键。与管道天然气不同，液化天然气不需要管道运输。一个名为“液化”的过程将天然气转化为液体，可以通过海运油轮轻松运输，然后在到达目的地后“再气化”。尽管液化和再气化天然气的技术已经存在了几十年，但液化天然气市场在过去十年才开始兴起，使其成为一个相对较新且仍在增长的行业。即使是现在世界上最大的液化天然气出口国美国，直到2016年才出口其第一批液化天然气——事实上，大多数液化天然气出口终端最初都是作为进口终端建造的，旨在帮助美国从中东生产商进口天然气。</a:t>
            </a:r>
          </a:p>
          <a:p>
            <a:r>
              <a:t>尽管液化天然气远非万能药，也不应使欧洲偏离可再生能源转型，但它作为俄罗斯管道天然气的替代品发挥着重要作用。</a:t>
            </a:r>
          </a:p>
        </p:txBody>
      </p:sp>
      <p:sp>
        <p:nvSpPr>
          <p:cNvPr id="4" name="Content Placeholder 3">
            <a:extLst>
              <a:ext uri="{FF2B5EF4-FFF2-40B4-BE49-F238E27FC236}">
                <a16:creationId xmlns:a16="http://schemas.microsoft.com/office/drawing/2014/main" id="{E0819E2B-A749-180B-E0AF-406A262D384D}"/>
              </a:ext>
            </a:extLst>
          </p:cNvPr>
          <p:cNvSpPr>
            <a:spLocks noGrp="1"/>
          </p:cNvSpPr>
          <p:nvPr>
            <p:ph sz="quarter" idx="12"/>
          </p:nvPr>
        </p:nvSpPr>
        <p:spPr/>
        <p:txBody>
          <a:bodyPr/>
          <a:lstStyle/>
          <a:p>
            <a:pPr>
              <a:defRPr sz="900"/>
            </a:pPr>
            <a:r>
              <a:t>来源：耶鲁大学首席执行官领导力研究所</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截至2022年4月的全球液化工厂和出口终端</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不断增长的全球液化天然气供应正在取代俄罗斯天然气</a:t>
            </a:r>
          </a:p>
        </p:txBody>
      </p:sp>
    </p:spTree>
    <p:extLst>
      <p:ext uri="{BB962C8B-B14F-4D97-AF65-F5344CB8AC3E}">
        <p14:creationId xmlns:p14="http://schemas.microsoft.com/office/powerpoint/2010/main" val="235723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7</a:t>
            </a:fld>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t>大多数液化天然气合同都指定为“固定交付”，这意味着生产商签订长期固定期限合同以供应设定数量的液化天然气。乍一看，预先签订的液化天然气数量之巨，似乎会限制流入现货市场供最高出价者争夺的液化天然气数量——但事实并非如此。大多数生产商保留一些备用产能，以在已签约数量之外增加产量；此外，已预先签约的天然气可以在现货市场转售，并且鉴于重叠的运输路线和油轮，可以很容易地转移到新的目的地。</a:t>
            </a:r>
          </a:p>
          <a:p>
            <a:r>
              <a:t>尽管由于长期固定合同的普遍存在，该市场的结构与包括流动性更强的管道天然气市场在内的许多大宗商品市场不同，但迄今为止，现货市场液化天然气的供应一直保持稳定。液化天然气现货市场的持续流动性使得欧洲买家能够继续目前的做法：他们迄今为止倾向于在现货市场或短期合同中以高价购买液化天然气，而不是签订液化天然气生产商和出口商普遍偏好的长期固定协议。</a:t>
            </a:r>
          </a:p>
        </p:txBody>
      </p:sp>
      <p:sp>
        <p:nvSpPr>
          <p:cNvPr id="4" name="Content Placeholder 3">
            <a:extLst>
              <a:ext uri="{FF2B5EF4-FFF2-40B4-BE49-F238E27FC236}">
                <a16:creationId xmlns:a16="http://schemas.microsoft.com/office/drawing/2014/main" id="{E0819E2B-A749-180B-E0AF-406A262D384D}"/>
              </a:ext>
            </a:extLst>
          </p:cNvPr>
          <p:cNvSpPr>
            <a:spLocks noGrp="1"/>
          </p:cNvSpPr>
          <p:nvPr>
            <p:ph sz="quarter" idx="12"/>
          </p:nvPr>
        </p:nvSpPr>
        <p:spPr>
          <a:xfrm>
            <a:off x="265953" y="5008038"/>
            <a:ext cx="2806700" cy="1205400"/>
          </a:xfrm>
        </p:spPr>
        <p:txBody>
          <a:bodyPr/>
          <a:lstStyle/>
          <a:p>
            <a:pPr>
              <a:defRPr sz="900"/>
            </a:pPr>
            <a:r>
              <a:t>来源：耶鲁大学首席执行官领导力研究所</a:t>
            </a: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截至2022年4月的主要液化天然气运输路线</a:t>
            </a:r>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液化天然气运输易于改道；固定合同并非障碍</a:t>
            </a:r>
          </a:p>
        </p:txBody>
      </p:sp>
      <p:pic>
        <p:nvPicPr>
          <p:cNvPr id="6" name="图片 5">
            <a:extLst>
              <a:ext uri="{FF2B5EF4-FFF2-40B4-BE49-F238E27FC236}">
                <a16:creationId xmlns:a16="http://schemas.microsoft.com/office/drawing/2014/main" id="{7DBA79E5-0FB3-B8A1-A4D2-FDAABE6743B6}"/>
              </a:ext>
            </a:extLst>
          </p:cNvPr>
          <p:cNvPicPr>
            <a:picLocks noChangeAspect="1"/>
          </p:cNvPicPr>
          <p:nvPr/>
        </p:nvPicPr>
        <p:blipFill>
          <a:blip r:embed="rId2"/>
          <a:stretch>
            <a:fillRect/>
          </a:stretch>
        </p:blipFill>
        <p:spPr>
          <a:xfrm>
            <a:off x="3523488" y="2048256"/>
            <a:ext cx="8488680" cy="4809744"/>
          </a:xfrm>
          <a:prstGeom prst="rect">
            <a:avLst/>
          </a:prstGeom>
        </p:spPr>
      </p:pic>
      <p:sp>
        <p:nvSpPr>
          <p:cNvPr id="8" name="矩形 7">
            <a:extLst>
              <a:ext uri="{FF2B5EF4-FFF2-40B4-BE49-F238E27FC236}">
                <a16:creationId xmlns:a16="http://schemas.microsoft.com/office/drawing/2014/main" id="{87A9FEED-E4DC-B899-8C29-4C17A9A33109}"/>
              </a:ext>
            </a:extLst>
          </p:cNvPr>
          <p:cNvSpPr/>
          <p:nvPr/>
        </p:nvSpPr>
        <p:spPr>
          <a:xfrm>
            <a:off x="4047744" y="5715000"/>
            <a:ext cx="1014984" cy="170688"/>
          </a:xfrm>
          <a:prstGeom prst="rect">
            <a:avLst/>
          </a:prstGeom>
          <a:solidFill>
            <a:srgbClr val="FFFFFF"/>
          </a:solidFill>
        </p:spPr>
        <p:txBody>
          <a:bodyPr wrap="none" lIns="0" tIns="0" rIns="0" bIns="0">
            <a:noAutofit/>
          </a:bodyPr>
          <a:lstStyle/>
          <a:p>
            <a:pPr indent="0">
              <a:defRPr sz="800">
                <a:solidFill>
                  <a:srgbClr val="3F3C3E"/>
                </a:solidFill>
                <a:latin typeface="Arial"/>
              </a:defRPr>
            </a:pPr>
            <a:r>
              <a:t>液化终端</a:t>
            </a:r>
          </a:p>
        </p:txBody>
      </p:sp>
      <p:sp>
        <p:nvSpPr>
          <p:cNvPr id="11" name="矩形 10">
            <a:extLst>
              <a:ext uri="{FF2B5EF4-FFF2-40B4-BE49-F238E27FC236}">
                <a16:creationId xmlns:a16="http://schemas.microsoft.com/office/drawing/2014/main" id="{36BA0C40-FEA2-E79F-0CB4-2B81DE6B5527}"/>
              </a:ext>
            </a:extLst>
          </p:cNvPr>
          <p:cNvSpPr/>
          <p:nvPr/>
        </p:nvSpPr>
        <p:spPr>
          <a:xfrm>
            <a:off x="4239768" y="5907024"/>
            <a:ext cx="487680" cy="140208"/>
          </a:xfrm>
          <a:prstGeom prst="rect">
            <a:avLst/>
          </a:prstGeom>
          <a:solidFill>
            <a:srgbClr val="FFFFFF"/>
          </a:solidFill>
        </p:spPr>
        <p:txBody>
          <a:bodyPr wrap="none" lIns="0" tIns="0" rIns="0" bIns="0">
            <a:noAutofit/>
          </a:bodyPr>
          <a:lstStyle/>
          <a:p>
            <a:pPr indent="0">
              <a:defRPr sz="600">
                <a:solidFill>
                  <a:srgbClr val="595959"/>
                </a:solidFill>
                <a:latin typeface="Arial"/>
              </a:defRPr>
            </a:pPr>
            <a:r>
              <a:t>运营中</a:t>
            </a:r>
          </a:p>
        </p:txBody>
      </p:sp>
      <p:sp>
        <p:nvSpPr>
          <p:cNvPr id="12" name="矩形 11">
            <a:extLst>
              <a:ext uri="{FF2B5EF4-FFF2-40B4-BE49-F238E27FC236}">
                <a16:creationId xmlns:a16="http://schemas.microsoft.com/office/drawing/2014/main" id="{E547228B-B0EB-D774-5A91-8945C590B353}"/>
              </a:ext>
            </a:extLst>
          </p:cNvPr>
          <p:cNvSpPr/>
          <p:nvPr/>
        </p:nvSpPr>
        <p:spPr>
          <a:xfrm>
            <a:off x="4069080" y="6080760"/>
            <a:ext cx="1078992" cy="131064"/>
          </a:xfrm>
          <a:prstGeom prst="rect">
            <a:avLst/>
          </a:prstGeom>
          <a:solidFill>
            <a:srgbClr val="FFFFFF"/>
          </a:solidFill>
        </p:spPr>
        <p:txBody>
          <a:bodyPr wrap="none" lIns="0" tIns="0" rIns="0" bIns="0">
            <a:noAutofit/>
          </a:bodyPr>
          <a:lstStyle/>
          <a:p>
            <a:pPr indent="0">
              <a:defRPr sz="800">
                <a:solidFill>
                  <a:srgbClr val="3F3C3E"/>
                </a:solidFill>
                <a:latin typeface="Arial"/>
              </a:defRPr>
            </a:pPr>
            <a:r>
              <a:t>再气化终端</a:t>
            </a:r>
          </a:p>
        </p:txBody>
      </p:sp>
      <p:sp>
        <p:nvSpPr>
          <p:cNvPr id="13" name="矩形 12">
            <a:extLst>
              <a:ext uri="{FF2B5EF4-FFF2-40B4-BE49-F238E27FC236}">
                <a16:creationId xmlns:a16="http://schemas.microsoft.com/office/drawing/2014/main" id="{90DDAA43-DE1E-7166-7CBC-9774FAE37E2A}"/>
              </a:ext>
            </a:extLst>
          </p:cNvPr>
          <p:cNvSpPr/>
          <p:nvPr/>
        </p:nvSpPr>
        <p:spPr>
          <a:xfrm>
            <a:off x="4261104" y="6248400"/>
            <a:ext cx="457200" cy="115824"/>
          </a:xfrm>
          <a:prstGeom prst="rect">
            <a:avLst/>
          </a:prstGeom>
          <a:solidFill>
            <a:srgbClr val="FFFFFF"/>
          </a:solidFill>
        </p:spPr>
        <p:txBody>
          <a:bodyPr wrap="none" lIns="0" tIns="0" rIns="0" bIns="0">
            <a:noAutofit/>
          </a:bodyPr>
          <a:lstStyle/>
          <a:p>
            <a:pPr indent="0">
              <a:defRPr sz="600">
                <a:solidFill>
                  <a:srgbClr val="595959"/>
                </a:solidFill>
                <a:latin typeface="Arial"/>
              </a:defRPr>
            </a:pPr>
            <a:r>
              <a:t>运营中</a:t>
            </a:r>
          </a:p>
        </p:txBody>
      </p:sp>
      <p:sp>
        <p:nvSpPr>
          <p:cNvPr id="14" name="矩形 13">
            <a:extLst>
              <a:ext uri="{FF2B5EF4-FFF2-40B4-BE49-F238E27FC236}">
                <a16:creationId xmlns:a16="http://schemas.microsoft.com/office/drawing/2014/main" id="{A93B19CC-1511-C2DC-BEDE-B514BD7D31C9}"/>
              </a:ext>
            </a:extLst>
          </p:cNvPr>
          <p:cNvSpPr/>
          <p:nvPr/>
        </p:nvSpPr>
        <p:spPr>
          <a:xfrm>
            <a:off x="4041648" y="6400800"/>
            <a:ext cx="1057656" cy="161544"/>
          </a:xfrm>
          <a:prstGeom prst="rect">
            <a:avLst/>
          </a:prstGeom>
          <a:solidFill>
            <a:srgbClr val="FFFFFF"/>
          </a:solidFill>
        </p:spPr>
        <p:txBody>
          <a:bodyPr wrap="none" lIns="0" tIns="0" rIns="0" bIns="0">
            <a:noAutofit/>
          </a:bodyPr>
          <a:lstStyle/>
          <a:p>
            <a:pPr indent="0">
              <a:defRPr sz="800">
                <a:solidFill>
                  <a:srgbClr val="3F3C3E"/>
                </a:solidFill>
                <a:latin typeface="Arial"/>
              </a:defRPr>
            </a:pPr>
            <a:r>
              <a:t>主要液化天然气贸易路线</a:t>
            </a:r>
          </a:p>
        </p:txBody>
      </p:sp>
    </p:spTree>
    <p:extLst>
      <p:ext uri="{BB962C8B-B14F-4D97-AF65-F5344CB8AC3E}">
        <p14:creationId xmlns:p14="http://schemas.microsoft.com/office/powerpoint/2010/main" val="4118017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t>8</a:t>
            </a:fld>
          </a:p>
        </p:txBody>
      </p:sp>
      <p:sp>
        <p:nvSpPr>
          <p:cNvPr id="3" name="Content Placeholder 2">
            <a:extLst>
              <a:ext uri="{FF2B5EF4-FFF2-40B4-BE49-F238E27FC236}">
                <a16:creationId xmlns:a16="http://schemas.microsoft.com/office/drawing/2014/main" id="{14249453-11EF-49C3-460B-DB0A03C4B989}"/>
              </a:ext>
            </a:extLst>
          </p:cNvPr>
          <p:cNvSpPr>
            <a:spLocks noGrp="1"/>
          </p:cNvSpPr>
          <p:nvPr>
            <p:ph sz="quarter" idx="11"/>
          </p:nvPr>
        </p:nvSpPr>
        <p:spPr/>
        <p:txBody>
          <a:bodyPr/>
          <a:lstStyle/>
          <a:p>
            <a:r>
              <a:t>与俄罗斯管道天然气不同，液化天然气最大的生产商和出口商绝大多数是与欧洲地缘政治结盟且能源供应稳定可靠的国家。这些出口数字不包括亚洲国家今年以高于其原始支付价格转售的预购液化天然气数量。</a:t>
            </a:r>
          </a:p>
          <a:p>
            <a:r>
              <a:t>诚然，欧洲消费者和企业正因不得不以高于俄罗斯管道天然气价格（高出10倍）购买液化天然气而感到痛苦。但欧洲各国政府已采取具体措施缓解经济压力，特别是通过财政补贴消费者。鉴于全球天然气和液化天然气足以完全替代俄罗斯天然气——尽管成本高昂——人们对冬季挨冻或工业大规模停产的担忧完全没有必要，因为供应并不短缺——这相当于有足够的汽车，但都是梅赛德斯，市场上没有起亚。</a:t>
            </a:r>
          </a:p>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Georgia" panose="02040502050405020303" pitchFamily="18" charset="0"/>
                <a:ea typeface="Source Sans Pro SemiBold" panose="020B0603030403020204" pitchFamily="34" charset="0"/>
              </a:defRPr>
            </a:pPr>
            <a:r>
              <a:t>2021年主要液化天然气出口国</a:t>
            </a:r>
          </a:p>
          <a:p>
            <a:pPr>
              <a:defRPr sz="900">
                <a:solidFill>
                  <a:srgbClr val="000000"/>
                </a:solidFill>
                <a:latin typeface="Georgia" panose="02040502050405020303" pitchFamily="18" charset="0"/>
                <a:ea typeface="Source Sans Pro SemiBold" panose="020B0603030403020204" pitchFamily="34" charset="0"/>
              </a:defRPr>
            </a:pPr>
            <a:r>
              <a:t>（单位：占全球液化天然气出口总额的百分比）</a:t>
            </a:r>
            <a:r>
              <a:rPr b="1"/>
              <a:t> </a:t>
            </a:r>
            <a:endParaRPr sz="900">
              <a:latin typeface="Georgia" panose="02040502050405020303" pitchFamily="18" charset="0"/>
              <a:ea typeface="Source Sans Pro SemiBold" panose="020B0603030403020204" pitchFamily="34" charset="0"/>
            </a:endParaRPr>
          </a:p>
          <a:p>
            <a:pPr lvl="0"/>
            <a:endParaRPr sz="900">
              <a:latin typeface="Georgia" panose="02040502050405020303" pitchFamily="18" charset="0"/>
              <a:ea typeface="Source Sans Pro SemiBold" panose="020B0603030403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defRPr>
            </a:pPr>
            <a:r>
              <a:t>液化天然气出口商在全球范围内分散在稳定可靠的国家</a:t>
            </a:r>
          </a:p>
        </p:txBody>
      </p:sp>
      <p:graphicFrame>
        <p:nvGraphicFramePr>
          <p:cNvPr id="11" name="Chart 10">
            <a:extLst>
              <a:ext uri="{FF2B5EF4-FFF2-40B4-BE49-F238E27FC236}">
                <a16:creationId xmlns:a16="http://schemas.microsoft.com/office/drawing/2014/main" id="{948E7D7B-5CAC-F58C-6896-19A6D49564B7}"/>
              </a:ext>
            </a:extLst>
          </p:cNvPr>
          <p:cNvGraphicFramePr>
            <a:graphicFrameLocks/>
          </p:cNvGraphicFramePr>
          <p:nvPr>
            <p:extLst>
              <p:ext uri="{D42A27DB-BD31-4B8C-83A1-F6EECF244321}">
                <p14:modId xmlns:p14="http://schemas.microsoft.com/office/powerpoint/2010/main" val="3949771245"/>
              </p:ext>
            </p:extLst>
          </p:nvPr>
        </p:nvGraphicFramePr>
        <p:xfrm>
          <a:off x="3806952" y="2266225"/>
          <a:ext cx="7765288" cy="4153742"/>
        </p:xfrm>
        <a:graphic>
          <a:graphicData uri="http://schemas.openxmlformats.org/drawingml/2006/chart">
            <c:chart xmlns:c="http://schemas.openxmlformats.org/drawingml/2006/chart" xmlns:r="http://schemas.openxmlformats.org/officeDocument/2006/relationships" r:id="rId2"/>
          </a:graphicData>
        </a:graphic>
      </p:graphicFrame>
      <p:sp>
        <p:nvSpPr>
          <p:cNvPr id="12" name="Content Placeholder 3">
            <a:extLst>
              <a:ext uri="{FF2B5EF4-FFF2-40B4-BE49-F238E27FC236}">
                <a16:creationId xmlns:a16="http://schemas.microsoft.com/office/drawing/2014/main" id="{6610CE05-3248-BF0A-F6E0-20D6513B859F}"/>
              </a:ext>
            </a:extLst>
          </p:cNvPr>
          <p:cNvSpPr>
            <a:spLocks noGrp="1"/>
          </p:cNvSpPr>
          <p:nvPr>
            <p:ph sz="quarter" idx="12"/>
          </p:nvPr>
        </p:nvSpPr>
        <p:spPr>
          <a:xfrm>
            <a:off x="266700" y="4916488"/>
            <a:ext cx="2806700" cy="1204912"/>
          </a:xfrm>
        </p:spPr>
        <p:txBody>
          <a:bodyPr/>
          <a:lstStyle/>
          <a:p>
            <a:pPr>
              <a:defRPr sz="900"/>
            </a:pPr>
            <a:r>
              <a:t>来源：耶鲁大学首席执行官领导力研究所</a:t>
            </a:r>
          </a:p>
        </p:txBody>
      </p:sp>
      <p:sp>
        <p:nvSpPr>
          <p:cNvPr id="4" name="矩形 3">
            <a:extLst>
              <a:ext uri="{FF2B5EF4-FFF2-40B4-BE49-F238E27FC236}">
                <a16:creationId xmlns:a16="http://schemas.microsoft.com/office/drawing/2014/main" id="{A41F17F2-8513-4216-6C45-E39754917C60}"/>
              </a:ext>
            </a:extLst>
          </p:cNvPr>
          <p:cNvSpPr/>
          <p:nvPr/>
        </p:nvSpPr>
        <p:spPr>
          <a:xfrm>
            <a:off x="4483607" y="2442668"/>
            <a:ext cx="614603" cy="143255"/>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澳大利亚</a:t>
            </a:r>
          </a:p>
        </p:txBody>
      </p:sp>
      <p:sp>
        <p:nvSpPr>
          <p:cNvPr id="6" name="矩形 5">
            <a:extLst>
              <a:ext uri="{FF2B5EF4-FFF2-40B4-BE49-F238E27FC236}">
                <a16:creationId xmlns:a16="http://schemas.microsoft.com/office/drawing/2014/main" id="{F5C23A2F-E1DF-9C68-537A-A3D7D4D12BF9}"/>
              </a:ext>
            </a:extLst>
          </p:cNvPr>
          <p:cNvSpPr/>
          <p:nvPr/>
        </p:nvSpPr>
        <p:spPr>
          <a:xfrm>
            <a:off x="4672584" y="2662124"/>
            <a:ext cx="429768" cy="170688"/>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卡塔尔</a:t>
            </a:r>
          </a:p>
        </p:txBody>
      </p:sp>
      <p:sp>
        <p:nvSpPr>
          <p:cNvPr id="7" name="矩形 6">
            <a:extLst>
              <a:ext uri="{FF2B5EF4-FFF2-40B4-BE49-F238E27FC236}">
                <a16:creationId xmlns:a16="http://schemas.microsoft.com/office/drawing/2014/main" id="{BF65B06F-1E72-5016-314D-59ADB415B378}"/>
              </a:ext>
            </a:extLst>
          </p:cNvPr>
          <p:cNvSpPr/>
          <p:nvPr/>
        </p:nvSpPr>
        <p:spPr>
          <a:xfrm>
            <a:off x="4224528" y="2890724"/>
            <a:ext cx="874776" cy="170688"/>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美国</a:t>
            </a:r>
          </a:p>
        </p:txBody>
      </p:sp>
      <p:sp>
        <p:nvSpPr>
          <p:cNvPr id="8" name="矩形 7">
            <a:extLst>
              <a:ext uri="{FF2B5EF4-FFF2-40B4-BE49-F238E27FC236}">
                <a16:creationId xmlns:a16="http://schemas.microsoft.com/office/drawing/2014/main" id="{EFF56328-8BAF-CA3D-28C0-625E0D5A15A3}"/>
              </a:ext>
            </a:extLst>
          </p:cNvPr>
          <p:cNvSpPr/>
          <p:nvPr/>
        </p:nvSpPr>
        <p:spPr>
          <a:xfrm>
            <a:off x="4639056" y="3110180"/>
            <a:ext cx="454152" cy="170688"/>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俄罗斯</a:t>
            </a:r>
          </a:p>
        </p:txBody>
      </p:sp>
      <p:sp>
        <p:nvSpPr>
          <p:cNvPr id="13" name="矩形 12">
            <a:extLst>
              <a:ext uri="{FF2B5EF4-FFF2-40B4-BE49-F238E27FC236}">
                <a16:creationId xmlns:a16="http://schemas.microsoft.com/office/drawing/2014/main" id="{7CEE4520-B2A1-3A9B-18E5-774D0B7F90D7}"/>
              </a:ext>
            </a:extLst>
          </p:cNvPr>
          <p:cNvSpPr/>
          <p:nvPr/>
        </p:nvSpPr>
        <p:spPr>
          <a:xfrm>
            <a:off x="4489704" y="3338780"/>
            <a:ext cx="606552" cy="179832"/>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马来西亚</a:t>
            </a:r>
          </a:p>
        </p:txBody>
      </p:sp>
      <p:sp>
        <p:nvSpPr>
          <p:cNvPr id="14" name="矩形 13">
            <a:extLst>
              <a:ext uri="{FF2B5EF4-FFF2-40B4-BE49-F238E27FC236}">
                <a16:creationId xmlns:a16="http://schemas.microsoft.com/office/drawing/2014/main" id="{4CC45A46-A1D3-7D37-BB9E-9DC69E00E9DC}"/>
              </a:ext>
            </a:extLst>
          </p:cNvPr>
          <p:cNvSpPr/>
          <p:nvPr/>
        </p:nvSpPr>
        <p:spPr>
          <a:xfrm>
            <a:off x="4593336" y="3564332"/>
            <a:ext cx="484632" cy="204216"/>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尼日利亚</a:t>
            </a:r>
          </a:p>
        </p:txBody>
      </p:sp>
      <p:sp>
        <p:nvSpPr>
          <p:cNvPr id="15" name="矩形 14">
            <a:extLst>
              <a:ext uri="{FF2B5EF4-FFF2-40B4-BE49-F238E27FC236}">
                <a16:creationId xmlns:a16="http://schemas.microsoft.com/office/drawing/2014/main" id="{0F74E264-3EC6-5EFF-9534-BEF53D93EEB3}"/>
              </a:ext>
            </a:extLst>
          </p:cNvPr>
          <p:cNvSpPr/>
          <p:nvPr/>
        </p:nvSpPr>
        <p:spPr>
          <a:xfrm>
            <a:off x="4440936" y="3805124"/>
            <a:ext cx="627888" cy="170688"/>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印度尼西亚</a:t>
            </a:r>
          </a:p>
        </p:txBody>
      </p:sp>
      <p:sp>
        <p:nvSpPr>
          <p:cNvPr id="16" name="矩形 15">
            <a:extLst>
              <a:ext uri="{FF2B5EF4-FFF2-40B4-BE49-F238E27FC236}">
                <a16:creationId xmlns:a16="http://schemas.microsoft.com/office/drawing/2014/main" id="{83CE5C23-CEC9-089D-6335-E9778218BD37}"/>
              </a:ext>
            </a:extLst>
          </p:cNvPr>
          <p:cNvSpPr/>
          <p:nvPr/>
        </p:nvSpPr>
        <p:spPr>
          <a:xfrm>
            <a:off x="4611624" y="4042868"/>
            <a:ext cx="484632" cy="182880"/>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阿尔及利亚</a:t>
            </a:r>
          </a:p>
        </p:txBody>
      </p:sp>
      <p:sp>
        <p:nvSpPr>
          <p:cNvPr id="17" name="矩形 16">
            <a:extLst>
              <a:ext uri="{FF2B5EF4-FFF2-40B4-BE49-F238E27FC236}">
                <a16:creationId xmlns:a16="http://schemas.microsoft.com/office/drawing/2014/main" id="{33669B76-839A-5F46-F1AD-F8F48C568621}"/>
              </a:ext>
            </a:extLst>
          </p:cNvPr>
          <p:cNvSpPr/>
          <p:nvPr/>
        </p:nvSpPr>
        <p:spPr>
          <a:xfrm>
            <a:off x="4654296" y="4262324"/>
            <a:ext cx="423672" cy="161544"/>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阿曼</a:t>
            </a:r>
          </a:p>
        </p:txBody>
      </p:sp>
      <p:sp>
        <p:nvSpPr>
          <p:cNvPr id="18" name="矩形 17">
            <a:extLst>
              <a:ext uri="{FF2B5EF4-FFF2-40B4-BE49-F238E27FC236}">
                <a16:creationId xmlns:a16="http://schemas.microsoft.com/office/drawing/2014/main" id="{0C75AAD9-B85F-7316-9C4E-BB8C795CEBE2}"/>
              </a:ext>
            </a:extLst>
          </p:cNvPr>
          <p:cNvSpPr/>
          <p:nvPr/>
        </p:nvSpPr>
        <p:spPr>
          <a:xfrm>
            <a:off x="3904488" y="4475684"/>
            <a:ext cx="1182624" cy="207264"/>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巴布亚新几内亚</a:t>
            </a:r>
          </a:p>
        </p:txBody>
      </p:sp>
      <p:sp>
        <p:nvSpPr>
          <p:cNvPr id="19" name="矩形 18">
            <a:extLst>
              <a:ext uri="{FF2B5EF4-FFF2-40B4-BE49-F238E27FC236}">
                <a16:creationId xmlns:a16="http://schemas.microsoft.com/office/drawing/2014/main" id="{E1D00C17-6F35-3FF8-5539-338807CB5425}"/>
              </a:ext>
            </a:extLst>
          </p:cNvPr>
          <p:cNvSpPr/>
          <p:nvPr/>
        </p:nvSpPr>
        <p:spPr>
          <a:xfrm>
            <a:off x="4672584" y="4705347"/>
            <a:ext cx="414528" cy="164592"/>
          </a:xfrm>
          <a:prstGeom prst="rect">
            <a:avLst/>
          </a:prstGeom>
          <a:solidFill>
            <a:schemeClr val="bg1"/>
          </a:solidFill>
        </p:spPr>
        <p:txBody>
          <a:bodyPr wrap="none" lIns="0" tIns="0" rIns="0" bIns="0">
            <a:noAutofit/>
          </a:bodyPr>
          <a:lstStyle/>
          <a:p>
            <a:pPr indent="0" algn="ctr">
              <a:defRPr sz="1100" b="1">
                <a:solidFill>
                  <a:srgbClr val="595959"/>
                </a:solidFill>
                <a:latin typeface="Calibri"/>
              </a:defRPr>
            </a:pPr>
            <a:r>
              <a:t>埃及</a:t>
            </a:r>
          </a:p>
        </p:txBody>
      </p:sp>
      <p:sp>
        <p:nvSpPr>
          <p:cNvPr id="20" name="矩形 19">
            <a:extLst>
              <a:ext uri="{FF2B5EF4-FFF2-40B4-BE49-F238E27FC236}">
                <a16:creationId xmlns:a16="http://schemas.microsoft.com/office/drawing/2014/main" id="{578063EB-BDBF-3EAB-F634-C8FE94F5EF46}"/>
              </a:ext>
            </a:extLst>
          </p:cNvPr>
          <p:cNvSpPr/>
          <p:nvPr/>
        </p:nvSpPr>
        <p:spPr>
          <a:xfrm>
            <a:off x="3806952" y="4953064"/>
            <a:ext cx="1289304" cy="222898"/>
          </a:xfrm>
          <a:prstGeom prst="rect">
            <a:avLst/>
          </a:prstGeom>
          <a:solidFill>
            <a:schemeClr val="bg1"/>
          </a:solidFill>
        </p:spPr>
        <p:txBody>
          <a:bodyPr wrap="none" lIns="0" tIns="0" rIns="0" bIns="0">
            <a:noAutofit/>
          </a:bodyPr>
          <a:lstStyle/>
          <a:p>
            <a:pPr indent="0" algn="ctr">
              <a:defRPr sz="1100" b="1">
                <a:solidFill>
                  <a:srgbClr val="595959"/>
                </a:solidFill>
                <a:latin typeface="Calibri"/>
              </a:defRPr>
            </a:pPr>
            <a:r>
              <a:t>特立尼达和多巴哥</a:t>
            </a:r>
          </a:p>
        </p:txBody>
      </p:sp>
      <p:sp>
        <p:nvSpPr>
          <p:cNvPr id="21" name="矩形 20">
            <a:extLst>
              <a:ext uri="{FF2B5EF4-FFF2-40B4-BE49-F238E27FC236}">
                <a16:creationId xmlns:a16="http://schemas.microsoft.com/office/drawing/2014/main" id="{FE8FB394-1D78-F01E-64F7-1F53A0A98010}"/>
              </a:ext>
            </a:extLst>
          </p:cNvPr>
          <p:cNvSpPr/>
          <p:nvPr/>
        </p:nvSpPr>
        <p:spPr>
          <a:xfrm>
            <a:off x="4721352" y="5174203"/>
            <a:ext cx="332232" cy="164592"/>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阿联酋</a:t>
            </a:r>
          </a:p>
        </p:txBody>
      </p:sp>
      <p:sp>
        <p:nvSpPr>
          <p:cNvPr id="22" name="矩形 21">
            <a:extLst>
              <a:ext uri="{FF2B5EF4-FFF2-40B4-BE49-F238E27FC236}">
                <a16:creationId xmlns:a16="http://schemas.microsoft.com/office/drawing/2014/main" id="{B0C67329-FF26-B7AC-1ED4-97A75B1800DB}"/>
              </a:ext>
            </a:extLst>
          </p:cNvPr>
          <p:cNvSpPr/>
          <p:nvPr/>
        </p:nvSpPr>
        <p:spPr>
          <a:xfrm>
            <a:off x="4626864" y="5417759"/>
            <a:ext cx="451104" cy="192024"/>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文莱</a:t>
            </a:r>
          </a:p>
        </p:txBody>
      </p:sp>
      <p:sp>
        <p:nvSpPr>
          <p:cNvPr id="23" name="矩形 22">
            <a:extLst>
              <a:ext uri="{FF2B5EF4-FFF2-40B4-BE49-F238E27FC236}">
                <a16:creationId xmlns:a16="http://schemas.microsoft.com/office/drawing/2014/main" id="{4316C726-DDC7-E5B3-6638-934BF2B74BD6}"/>
              </a:ext>
            </a:extLst>
          </p:cNvPr>
          <p:cNvSpPr/>
          <p:nvPr/>
        </p:nvSpPr>
        <p:spPr>
          <a:xfrm>
            <a:off x="4605528" y="5653253"/>
            <a:ext cx="493776" cy="161544"/>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安哥拉</a:t>
            </a:r>
          </a:p>
        </p:txBody>
      </p:sp>
      <p:sp>
        <p:nvSpPr>
          <p:cNvPr id="24" name="矩形 23">
            <a:extLst>
              <a:ext uri="{FF2B5EF4-FFF2-40B4-BE49-F238E27FC236}">
                <a16:creationId xmlns:a16="http://schemas.microsoft.com/office/drawing/2014/main" id="{B8859AA5-DD5B-6A28-555A-96E9CFF57E06}"/>
              </a:ext>
            </a:extLst>
          </p:cNvPr>
          <p:cNvSpPr/>
          <p:nvPr/>
        </p:nvSpPr>
        <p:spPr>
          <a:xfrm>
            <a:off x="3986784" y="5854794"/>
            <a:ext cx="1112520" cy="182880"/>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赤道几内亚</a:t>
            </a:r>
          </a:p>
        </p:txBody>
      </p:sp>
      <p:sp>
        <p:nvSpPr>
          <p:cNvPr id="25" name="矩形 24">
            <a:extLst>
              <a:ext uri="{FF2B5EF4-FFF2-40B4-BE49-F238E27FC236}">
                <a16:creationId xmlns:a16="http://schemas.microsoft.com/office/drawing/2014/main" id="{50F851B4-9928-49AF-20E8-029B80444843}"/>
              </a:ext>
            </a:extLst>
          </p:cNvPr>
          <p:cNvSpPr/>
          <p:nvPr/>
        </p:nvSpPr>
        <p:spPr>
          <a:xfrm>
            <a:off x="4754880" y="6068882"/>
            <a:ext cx="356616" cy="161544"/>
          </a:xfrm>
          <a:prstGeom prst="rect">
            <a:avLst/>
          </a:prstGeom>
          <a:solidFill>
            <a:schemeClr val="bg1"/>
          </a:solidFill>
        </p:spPr>
        <p:txBody>
          <a:bodyPr wrap="none" lIns="0" tIns="0" rIns="0" bIns="0">
            <a:noAutofit/>
          </a:bodyPr>
          <a:lstStyle/>
          <a:p>
            <a:pPr indent="0">
              <a:defRPr sz="1100" b="1">
                <a:solidFill>
                  <a:srgbClr val="595959"/>
                </a:solidFill>
                <a:latin typeface="Calibri"/>
              </a:defRPr>
            </a:pPr>
            <a:r>
              <a:t>秘鲁</a:t>
            </a:r>
          </a:p>
        </p:txBody>
      </p:sp>
    </p:spTree>
    <p:extLst>
      <p:ext uri="{BB962C8B-B14F-4D97-AF65-F5344CB8AC3E}">
        <p14:creationId xmlns:p14="http://schemas.microsoft.com/office/powerpoint/2010/main" val="277444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1389B-7FD9-CCCE-5901-DEF34A50415B}"/>
              </a:ext>
            </a:extLst>
          </p:cNvPr>
          <p:cNvSpPr>
            <a:spLocks noGrp="1"/>
          </p:cNvSpPr>
          <p:nvPr>
            <p:ph type="sldNum" sz="quarter" idx="10"/>
          </p:nvPr>
        </p:nvSpPr>
        <p:spPr/>
        <p:txBody>
          <a:bodyPr/>
          <a:lstStyle/>
          <a:p>
            <a:fld id="{0CBF6629-EB3D-534B-9A06-60C368E35DAE}" type="slidenum">
              <a:rPr lang="en-US" smtClean="0">
                <a:latin typeface="Arial" panose="020B0604020202020204" pitchFamily="34" charset="0"/>
                <a:cs typeface="Arial" panose="020B0604020202020204" pitchFamily="34" charset="0"/>
              </a:rPr>
              <a:t>9</a:t>
            </a:fld>
            <a:endParaRPr>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1F25AFE1-EF1E-AAC1-6A75-0AB950887ABF}"/>
              </a:ext>
            </a:extLst>
          </p:cNvPr>
          <p:cNvSpPr>
            <a:spLocks noGrp="1"/>
          </p:cNvSpPr>
          <p:nvPr>
            <p:ph type="title"/>
          </p:nvPr>
        </p:nvSpPr>
        <p:spPr/>
        <p:txBody>
          <a:bodyPr/>
          <a:lstStyle/>
          <a:p>
            <a:pPr>
              <a:defRPr>
                <a:latin typeface="Arial" panose="020B0604020202020204" pitchFamily="34" charset="0"/>
                <a:cs typeface="Arial" panose="020B0604020202020204" pitchFamily="34" charset="0"/>
              </a:defRPr>
            </a:pPr>
            <a:r>
              <a:t>取代俄罗斯天然气</a:t>
            </a:r>
          </a:p>
        </p:txBody>
      </p:sp>
      <p:sp>
        <p:nvSpPr>
          <p:cNvPr id="9" name="Chart Title">
            <a:extLst>
              <a:ext uri="{FF2B5EF4-FFF2-40B4-BE49-F238E27FC236}">
                <a16:creationId xmlns:a16="http://schemas.microsoft.com/office/drawing/2014/main" id="{08CA5FCE-27B5-520D-2AE0-8EB0E08625CA}"/>
              </a:ext>
            </a:extLst>
          </p:cNvPr>
          <p:cNvSpPr txBox="1"/>
          <p:nvPr/>
        </p:nvSpPr>
        <p:spPr>
          <a:xfrm>
            <a:off x="3836289" y="1867074"/>
            <a:ext cx="6583680" cy="420624"/>
          </a:xfrm>
          <a:prstGeom prst="rect">
            <a:avLst/>
          </a:prstGeom>
          <a:solidFill>
            <a:schemeClr val="bg1">
              <a:alpha val="0"/>
            </a:schemeClr>
          </a:solidFill>
        </p:spPr>
        <p:txBody>
          <a:bodyPr wrap="square" lIns="0" tIns="0" rIns="0" bIns="0" anchor="t">
            <a:noAutofit/>
          </a:bodyPr>
          <a:lstStyle/>
          <a:p>
            <a:pPr lvl="0">
              <a:defRPr sz="1200" b="1">
                <a:solidFill>
                  <a:srgbClr val="000000"/>
                </a:solidFill>
                <a:latin typeface="Arial" panose="020B0604020202020204" pitchFamily="34" charset="0"/>
                <a:ea typeface="Source Sans Pro SemiBold" panose="020B0603030403020204" pitchFamily="34" charset="0"/>
                <a:cs typeface="Arial" panose="020B0604020202020204" pitchFamily="34" charset="0"/>
              </a:defRPr>
            </a:pPr>
            <a:r>
              <a:t>主要天然气和液化天然气出口国的天然气总产量</a:t>
            </a:r>
          </a:p>
          <a:p>
            <a:pPr lvl="0">
              <a:defRPr sz="900">
                <a:solidFill>
                  <a:srgbClr val="000000"/>
                </a:solidFill>
                <a:latin typeface="Arial" panose="020B0604020202020204" pitchFamily="34" charset="0"/>
                <a:ea typeface="Source Sans Pro SemiBold" panose="020B0603030403020204" pitchFamily="34" charset="0"/>
                <a:cs typeface="Arial" panose="020B0604020202020204" pitchFamily="34" charset="0"/>
              </a:defRPr>
            </a:pPr>
            <a:r>
              <a:t>（单位：十亿立方米/年）</a:t>
            </a:r>
            <a:r>
              <a:rPr b="1"/>
              <a:t> </a:t>
            </a:r>
            <a:endParaRPr sz="900">
              <a:latin typeface="Arial" panose="020B0604020202020204" pitchFamily="34" charset="0"/>
              <a:ea typeface="Source Sans Pro SemiBold" panose="020B0603030403020204" pitchFamily="34" charset="0"/>
              <a:cs typeface="Arial" panose="020B0604020202020204" pitchFamily="34" charset="0"/>
            </a:endParaRPr>
          </a:p>
        </p:txBody>
      </p:sp>
      <p:sp>
        <p:nvSpPr>
          <p:cNvPr id="10" name="Title 4">
            <a:extLst>
              <a:ext uri="{FF2B5EF4-FFF2-40B4-BE49-F238E27FC236}">
                <a16:creationId xmlns:a16="http://schemas.microsoft.com/office/drawing/2014/main" id="{111AE801-1E4D-6AC5-A906-0BF4AF709353}"/>
              </a:ext>
            </a:extLst>
          </p:cNvPr>
          <p:cNvSpPr txBox="1">
            <a:spLocks/>
          </p:cNvSpPr>
          <p:nvPr/>
        </p:nvSpPr>
        <p:spPr>
          <a:xfrm>
            <a:off x="3643952" y="1106808"/>
            <a:ext cx="8138616" cy="477370"/>
          </a:xfrm>
          <a:prstGeom prst="rect">
            <a:avLst/>
          </a:prstGeom>
        </p:spPr>
        <p:txBody>
          <a:bodyPr anchor="b"/>
          <a:lstStyle>
            <a:lvl1pPr algn="ctr" defTabSz="914400" rtl="0" eaLnBrk="1" latinLnBrk="0" hangingPunct="1">
              <a:lnSpc>
                <a:spcPct val="90000"/>
              </a:lnSpc>
              <a:spcBef>
                <a:spcPct val="0"/>
              </a:spcBef>
              <a:buNone/>
              <a:defRPr sz="2000" b="1" kern="1200">
                <a:solidFill>
                  <a:schemeClr val="bg1"/>
                </a:solidFill>
                <a:latin typeface="+mj-lt"/>
                <a:ea typeface="+mj-ea"/>
                <a:cs typeface="+mj-cs"/>
              </a:defRPr>
            </a:lvl1pPr>
          </a:lstStyle>
          <a:p>
            <a:pPr>
              <a:defRPr>
                <a:solidFill>
                  <a:srgbClr val="000000"/>
                </a:solidFill>
                <a:latin typeface="Arial" panose="020B0604020202020204" pitchFamily="34" charset="0"/>
                <a:cs typeface="Arial" panose="020B0604020202020204" pitchFamily="34" charset="0"/>
              </a:defRPr>
            </a:pPr>
            <a:r>
              <a:t>2022年全球市场新增近100亿立方米天然气供应</a:t>
            </a:r>
          </a:p>
        </p:txBody>
      </p:sp>
      <p:sp>
        <p:nvSpPr>
          <p:cNvPr id="8" name="Content Placeholder 2">
            <a:extLst>
              <a:ext uri="{FF2B5EF4-FFF2-40B4-BE49-F238E27FC236}">
                <a16:creationId xmlns:a16="http://schemas.microsoft.com/office/drawing/2014/main" id="{C9E12829-FFD7-2F89-0BF2-75423B3847C9}"/>
              </a:ext>
            </a:extLst>
          </p:cNvPr>
          <p:cNvSpPr txBox="1">
            <a:spLocks/>
          </p:cNvSpPr>
          <p:nvPr/>
        </p:nvSpPr>
        <p:spPr>
          <a:xfrm>
            <a:off x="265953" y="2051384"/>
            <a:ext cx="2806700" cy="26819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latin typeface="Arial" panose="020B0604020202020204" pitchFamily="34" charset="0"/>
                <a:cs typeface="Arial" panose="020B0604020202020204" pitchFamily="34" charset="0"/>
              </a:defRPr>
            </a:pPr>
            <a:r>
              <a:t>全球液化天然气市场每年仍在快速增长。根据2022年预测产量以及该年前9个月已出口量的预测，2022年产量和出口量已显著增长。到年底，市场新增供应总量应接近100亿立方米。自俄罗斯入侵乌克兰以来，欧洲已接收超过约50亿立方米的额外液化天然气——但更多的供应计划在2023年及之后几年投入使用，进一步缓解暂时的供应压力。</a:t>
            </a:r>
          </a:p>
        </p:txBody>
      </p:sp>
      <p:graphicFrame>
        <p:nvGraphicFramePr>
          <p:cNvPr id="16" name="Chart 15">
            <a:extLst>
              <a:ext uri="{FF2B5EF4-FFF2-40B4-BE49-F238E27FC236}">
                <a16:creationId xmlns:a16="http://schemas.microsoft.com/office/drawing/2014/main" id="{2CE57E9B-4A44-1CF3-C123-9EC2F3DB84D1}"/>
              </a:ext>
            </a:extLst>
          </p:cNvPr>
          <p:cNvGraphicFramePr>
            <a:graphicFrameLocks/>
          </p:cNvGraphicFramePr>
          <p:nvPr>
            <p:extLst>
              <p:ext uri="{D42A27DB-BD31-4B8C-83A1-F6EECF244321}">
                <p14:modId xmlns:p14="http://schemas.microsoft.com/office/powerpoint/2010/main" val="3597779869"/>
              </p:ext>
            </p:extLst>
          </p:nvPr>
        </p:nvGraphicFramePr>
        <p:xfrm>
          <a:off x="3810000" y="2287698"/>
          <a:ext cx="7924800" cy="4250262"/>
        </p:xfrm>
        <a:graphic>
          <a:graphicData uri="http://schemas.openxmlformats.org/drawingml/2006/chart">
            <c:chart xmlns:c="http://schemas.openxmlformats.org/drawingml/2006/chart" xmlns:r="http://schemas.openxmlformats.org/officeDocument/2006/relationships" r:id="rId2"/>
          </a:graphicData>
        </a:graphic>
      </p:graphicFrame>
      <p:sp>
        <p:nvSpPr>
          <p:cNvPr id="17" name="Content Placeholder 3">
            <a:extLst>
              <a:ext uri="{FF2B5EF4-FFF2-40B4-BE49-F238E27FC236}">
                <a16:creationId xmlns:a16="http://schemas.microsoft.com/office/drawing/2014/main" id="{67539874-8932-6138-E4C5-DEC15C3DCB49}"/>
              </a:ext>
            </a:extLst>
          </p:cNvPr>
          <p:cNvSpPr>
            <a:spLocks noGrp="1"/>
          </p:cNvSpPr>
          <p:nvPr>
            <p:ph sz="quarter" idx="12"/>
          </p:nvPr>
        </p:nvSpPr>
        <p:spPr>
          <a:xfrm>
            <a:off x="266700" y="4916488"/>
            <a:ext cx="2806700" cy="1204912"/>
          </a:xfrm>
        </p:spPr>
        <p:txBody>
          <a:bodyPr/>
          <a:lstStyle/>
          <a:p>
            <a:pPr>
              <a:defRPr sz="900">
                <a:latin typeface="Arial" panose="020B0604020202020204" pitchFamily="34" charset="0"/>
                <a:cs typeface="Arial" panose="020B0604020202020204" pitchFamily="34" charset="0"/>
              </a:defRPr>
            </a:pPr>
            <a:r>
              <a:t>来源：耶鲁大学首席执行官领导力研究所</a:t>
            </a:r>
          </a:p>
        </p:txBody>
      </p:sp>
      <p:sp>
        <p:nvSpPr>
          <p:cNvPr id="3" name="矩形 2">
            <a:extLst>
              <a:ext uri="{FF2B5EF4-FFF2-40B4-BE49-F238E27FC236}">
                <a16:creationId xmlns:a16="http://schemas.microsoft.com/office/drawing/2014/main" id="{5D14057F-6EBF-E7B0-022A-72F434982046}"/>
              </a:ext>
            </a:extLst>
          </p:cNvPr>
          <p:cNvSpPr/>
          <p:nvPr/>
        </p:nvSpPr>
        <p:spPr>
          <a:xfrm>
            <a:off x="4373880" y="5971032"/>
            <a:ext cx="512064" cy="182880"/>
          </a:xfrm>
          <a:prstGeom prst="rect">
            <a:avLst/>
          </a:prstGeom>
          <a:solidFill>
            <a:srgbClr val="FFFFFF"/>
          </a:solidFill>
        </p:spPr>
        <p:txBody>
          <a:bodyPr wrap="none" lIns="0" tIns="0" rIns="0" bIns="0">
            <a:noAutofit/>
          </a:bodyPr>
          <a:lstStyle/>
          <a:p>
            <a:pPr indent="0">
              <a:defRPr sz="1100" b="1">
                <a:solidFill>
                  <a:srgbClr val="595959"/>
                </a:solidFill>
                <a:latin typeface="Arial" panose="020B0604020202020204" pitchFamily="34" charset="0"/>
                <a:cs typeface="Arial" panose="020B0604020202020204" pitchFamily="34" charset="0"/>
              </a:defRPr>
            </a:pPr>
            <a:r>
              <a:t>挪威</a:t>
            </a:r>
          </a:p>
        </p:txBody>
      </p:sp>
      <p:sp>
        <p:nvSpPr>
          <p:cNvPr id="4" name="矩形 3">
            <a:extLst>
              <a:ext uri="{FF2B5EF4-FFF2-40B4-BE49-F238E27FC236}">
                <a16:creationId xmlns:a16="http://schemas.microsoft.com/office/drawing/2014/main" id="{EC481E1E-15C2-F25E-90F0-EF69073A9291}"/>
              </a:ext>
            </a:extLst>
          </p:cNvPr>
          <p:cNvSpPr/>
          <p:nvPr/>
        </p:nvSpPr>
        <p:spPr>
          <a:xfrm>
            <a:off x="5209032" y="5961888"/>
            <a:ext cx="499872" cy="210312"/>
          </a:xfrm>
          <a:prstGeom prst="rect">
            <a:avLst/>
          </a:prstGeom>
          <a:solidFill>
            <a:srgbClr val="FFFFFF"/>
          </a:solidFill>
        </p:spPr>
        <p:txBody>
          <a:bodyPr wrap="none" lIns="0" tIns="0" rIns="0" bIns="0">
            <a:noAutofit/>
          </a:bodyPr>
          <a:lstStyle/>
          <a:p>
            <a:pPr indent="0">
              <a:defRPr sz="1100" b="1">
                <a:solidFill>
                  <a:srgbClr val="595959"/>
                </a:solidFill>
                <a:latin typeface="Arial" panose="020B0604020202020204" pitchFamily="34" charset="0"/>
                <a:cs typeface="Arial" panose="020B0604020202020204" pitchFamily="34" charset="0"/>
              </a:defRPr>
            </a:pPr>
            <a:r>
              <a:t>阿尔及利亚</a:t>
            </a:r>
          </a:p>
        </p:txBody>
      </p:sp>
      <p:sp>
        <p:nvSpPr>
          <p:cNvPr id="6" name="矩形 5">
            <a:extLst>
              <a:ext uri="{FF2B5EF4-FFF2-40B4-BE49-F238E27FC236}">
                <a16:creationId xmlns:a16="http://schemas.microsoft.com/office/drawing/2014/main" id="{DE81CA5D-C1D9-5C56-E7B0-2105B565ED93}"/>
              </a:ext>
            </a:extLst>
          </p:cNvPr>
          <p:cNvSpPr/>
          <p:nvPr/>
        </p:nvSpPr>
        <p:spPr>
          <a:xfrm>
            <a:off x="6160008" y="5961888"/>
            <a:ext cx="246888" cy="192024"/>
          </a:xfrm>
          <a:prstGeom prst="rect">
            <a:avLst/>
          </a:prstGeom>
          <a:solidFill>
            <a:srgbClr val="FFFFFF"/>
          </a:solidFill>
        </p:spPr>
        <p:txBody>
          <a:bodyPr wrap="none" lIns="0" tIns="0" rIns="0" bIns="0">
            <a:noAutofit/>
          </a:bodyPr>
          <a:lstStyle/>
          <a:p>
            <a:pPr indent="0" algn="r">
              <a:defRPr sz="1100" b="1">
                <a:solidFill>
                  <a:srgbClr val="595959"/>
                </a:solidFill>
                <a:latin typeface="Arial" panose="020B0604020202020204" pitchFamily="34" charset="0"/>
                <a:cs typeface="Arial" panose="020B0604020202020204" pitchFamily="34" charset="0"/>
              </a:defRPr>
            </a:pPr>
            <a:r>
              <a:t>美国</a:t>
            </a:r>
          </a:p>
        </p:txBody>
      </p:sp>
      <p:sp>
        <p:nvSpPr>
          <p:cNvPr id="7" name="矩形 6">
            <a:extLst>
              <a:ext uri="{FF2B5EF4-FFF2-40B4-BE49-F238E27FC236}">
                <a16:creationId xmlns:a16="http://schemas.microsoft.com/office/drawing/2014/main" id="{B8E9220F-4FD8-1B9E-5FE5-459D8CF62BF5}"/>
              </a:ext>
            </a:extLst>
          </p:cNvPr>
          <p:cNvSpPr/>
          <p:nvPr/>
        </p:nvSpPr>
        <p:spPr>
          <a:xfrm>
            <a:off x="6790944" y="5952744"/>
            <a:ext cx="609600" cy="192024"/>
          </a:xfrm>
          <a:prstGeom prst="rect">
            <a:avLst/>
          </a:prstGeom>
          <a:solidFill>
            <a:srgbClr val="FFFFFF"/>
          </a:solidFill>
        </p:spPr>
        <p:txBody>
          <a:bodyPr wrap="none" lIns="0" tIns="0" rIns="0" bIns="0">
            <a:noAutofit/>
          </a:bodyPr>
          <a:lstStyle/>
          <a:p>
            <a:pPr indent="0">
              <a:defRPr sz="1100" b="1">
                <a:solidFill>
                  <a:srgbClr val="595959"/>
                </a:solidFill>
                <a:latin typeface="Arial" panose="020B0604020202020204" pitchFamily="34" charset="0"/>
                <a:cs typeface="Arial" panose="020B0604020202020204" pitchFamily="34" charset="0"/>
              </a:defRPr>
            </a:pPr>
            <a:r>
              <a:t>澳大利亚</a:t>
            </a:r>
          </a:p>
        </p:txBody>
      </p:sp>
      <p:sp>
        <p:nvSpPr>
          <p:cNvPr id="11" name="矩形 10">
            <a:extLst>
              <a:ext uri="{FF2B5EF4-FFF2-40B4-BE49-F238E27FC236}">
                <a16:creationId xmlns:a16="http://schemas.microsoft.com/office/drawing/2014/main" id="{39972452-0D4C-B6EA-B8D2-20924B16B801}"/>
              </a:ext>
            </a:extLst>
          </p:cNvPr>
          <p:cNvSpPr/>
          <p:nvPr/>
        </p:nvSpPr>
        <p:spPr>
          <a:xfrm>
            <a:off x="7705344" y="5955792"/>
            <a:ext cx="411480" cy="207264"/>
          </a:xfrm>
          <a:prstGeom prst="rect">
            <a:avLst/>
          </a:prstGeom>
          <a:solidFill>
            <a:srgbClr val="FFFFFF"/>
          </a:solidFill>
        </p:spPr>
        <p:txBody>
          <a:bodyPr wrap="none" lIns="0" tIns="0" rIns="0" bIns="0">
            <a:noAutofit/>
          </a:bodyPr>
          <a:lstStyle/>
          <a:p>
            <a:pPr indent="0" algn="r">
              <a:defRPr sz="1100" b="1">
                <a:solidFill>
                  <a:srgbClr val="595959"/>
                </a:solidFill>
                <a:latin typeface="Arial" panose="020B0604020202020204" pitchFamily="34" charset="0"/>
                <a:cs typeface="Arial" panose="020B0604020202020204" pitchFamily="34" charset="0"/>
              </a:defRPr>
            </a:pPr>
            <a:r>
              <a:t>卡塔尔</a:t>
            </a:r>
          </a:p>
        </p:txBody>
      </p:sp>
      <p:sp>
        <p:nvSpPr>
          <p:cNvPr id="12" name="矩形 11">
            <a:extLst>
              <a:ext uri="{FF2B5EF4-FFF2-40B4-BE49-F238E27FC236}">
                <a16:creationId xmlns:a16="http://schemas.microsoft.com/office/drawing/2014/main" id="{AFE642B3-FAE3-6CBC-B22F-57D635014E60}"/>
              </a:ext>
            </a:extLst>
          </p:cNvPr>
          <p:cNvSpPr/>
          <p:nvPr/>
        </p:nvSpPr>
        <p:spPr>
          <a:xfrm>
            <a:off x="8430768" y="5961888"/>
            <a:ext cx="606552" cy="192024"/>
          </a:xfrm>
          <a:prstGeom prst="rect">
            <a:avLst/>
          </a:prstGeom>
          <a:solidFill>
            <a:srgbClr val="FFFFFF"/>
          </a:solidFill>
        </p:spPr>
        <p:txBody>
          <a:bodyPr wrap="none" lIns="0" tIns="0" rIns="0" bIns="0">
            <a:noAutofit/>
          </a:bodyPr>
          <a:lstStyle/>
          <a:p>
            <a:pPr indent="0" algn="r">
              <a:defRPr sz="1100" b="1">
                <a:solidFill>
                  <a:srgbClr val="595959"/>
                </a:solidFill>
                <a:latin typeface="Arial" panose="020B0604020202020204" pitchFamily="34" charset="0"/>
                <a:cs typeface="Arial" panose="020B0604020202020204" pitchFamily="34" charset="0"/>
              </a:defRPr>
            </a:pPr>
            <a:r>
              <a:t>马来西亚</a:t>
            </a:r>
          </a:p>
        </p:txBody>
      </p:sp>
      <p:sp>
        <p:nvSpPr>
          <p:cNvPr id="13" name="矩形 12">
            <a:extLst>
              <a:ext uri="{FF2B5EF4-FFF2-40B4-BE49-F238E27FC236}">
                <a16:creationId xmlns:a16="http://schemas.microsoft.com/office/drawing/2014/main" id="{B1F60EAA-97DE-97DC-8ED3-3E7E2134A40D}"/>
              </a:ext>
            </a:extLst>
          </p:cNvPr>
          <p:cNvSpPr/>
          <p:nvPr/>
        </p:nvSpPr>
        <p:spPr>
          <a:xfrm>
            <a:off x="9302496" y="5961888"/>
            <a:ext cx="502920" cy="192024"/>
          </a:xfrm>
          <a:prstGeom prst="rect">
            <a:avLst/>
          </a:prstGeom>
          <a:solidFill>
            <a:srgbClr val="FFFFFF"/>
          </a:solidFill>
        </p:spPr>
        <p:txBody>
          <a:bodyPr wrap="none" lIns="0" tIns="0" rIns="0" bIns="0">
            <a:noAutofit/>
          </a:bodyPr>
          <a:lstStyle/>
          <a:p>
            <a:pPr indent="0" algn="r">
              <a:defRPr sz="1100" b="1">
                <a:solidFill>
                  <a:srgbClr val="595959"/>
                </a:solidFill>
                <a:latin typeface="Arial" panose="020B0604020202020204" pitchFamily="34" charset="0"/>
                <a:cs typeface="Arial" panose="020B0604020202020204" pitchFamily="34" charset="0"/>
              </a:defRPr>
            </a:pPr>
            <a:r>
              <a:t>尼日利亚</a:t>
            </a:r>
          </a:p>
        </p:txBody>
      </p:sp>
      <p:sp>
        <p:nvSpPr>
          <p:cNvPr id="14" name="矩形 13">
            <a:extLst>
              <a:ext uri="{FF2B5EF4-FFF2-40B4-BE49-F238E27FC236}">
                <a16:creationId xmlns:a16="http://schemas.microsoft.com/office/drawing/2014/main" id="{49FF1A0E-F908-6793-397D-E25AAAFBB218}"/>
              </a:ext>
            </a:extLst>
          </p:cNvPr>
          <p:cNvSpPr/>
          <p:nvPr/>
        </p:nvSpPr>
        <p:spPr>
          <a:xfrm>
            <a:off x="10076688" y="5952744"/>
            <a:ext cx="576072" cy="192024"/>
          </a:xfrm>
          <a:prstGeom prst="rect">
            <a:avLst/>
          </a:prstGeom>
          <a:solidFill>
            <a:srgbClr val="FFFFFF"/>
          </a:solidFill>
        </p:spPr>
        <p:txBody>
          <a:bodyPr wrap="none" lIns="0" tIns="0" rIns="0" bIns="0">
            <a:noAutofit/>
          </a:bodyPr>
          <a:lstStyle/>
          <a:p>
            <a:pPr indent="0" algn="r">
              <a:defRPr sz="1100" b="1">
                <a:solidFill>
                  <a:srgbClr val="595959"/>
                </a:solidFill>
                <a:latin typeface="Arial" panose="020B0604020202020204" pitchFamily="34" charset="0"/>
                <a:cs typeface="Arial" panose="020B0604020202020204" pitchFamily="34" charset="0"/>
              </a:defRPr>
            </a:pPr>
            <a:r>
              <a:t>特立尼达</a:t>
            </a:r>
          </a:p>
        </p:txBody>
      </p:sp>
      <p:sp>
        <p:nvSpPr>
          <p:cNvPr id="15" name="矩形 14">
            <a:extLst>
              <a:ext uri="{FF2B5EF4-FFF2-40B4-BE49-F238E27FC236}">
                <a16:creationId xmlns:a16="http://schemas.microsoft.com/office/drawing/2014/main" id="{17F19341-993D-E89D-F3CE-0698388183AB}"/>
              </a:ext>
            </a:extLst>
          </p:cNvPr>
          <p:cNvSpPr/>
          <p:nvPr/>
        </p:nvSpPr>
        <p:spPr>
          <a:xfrm>
            <a:off x="10863072" y="5952744"/>
            <a:ext cx="652272" cy="201168"/>
          </a:xfrm>
          <a:prstGeom prst="rect">
            <a:avLst/>
          </a:prstGeom>
          <a:solidFill>
            <a:srgbClr val="FFFFFF"/>
          </a:solidFill>
        </p:spPr>
        <p:txBody>
          <a:bodyPr wrap="none" lIns="0" tIns="0" rIns="0" bIns="0">
            <a:noAutofit/>
          </a:bodyPr>
          <a:lstStyle/>
          <a:p>
            <a:pPr indent="0">
              <a:defRPr sz="1100" b="1">
                <a:solidFill>
                  <a:srgbClr val="595959"/>
                </a:solidFill>
                <a:latin typeface="Arial" panose="020B0604020202020204" pitchFamily="34" charset="0"/>
                <a:cs typeface="Arial" panose="020B0604020202020204" pitchFamily="34" charset="0"/>
              </a:defRPr>
            </a:pPr>
            <a:r>
              <a:t>印度尼西亚</a:t>
            </a:r>
          </a:p>
        </p:txBody>
      </p:sp>
    </p:spTree>
    <p:extLst>
      <p:ext uri="{BB962C8B-B14F-4D97-AF65-F5344CB8AC3E}">
        <p14:creationId xmlns:p14="http://schemas.microsoft.com/office/powerpoint/2010/main" val="635031107"/>
      </p:ext>
    </p:extLst>
  </p:cSld>
  <p:clrMapOvr>
    <a:masterClrMapping/>
  </p:clrMapOvr>
</p:sld>
</file>

<file path=ppt/theme/theme1.xml><?xml version="1.0" encoding="utf-8"?>
<a:theme xmlns:a="http://schemas.openxmlformats.org/drawingml/2006/main" name="01_Cover">
  <a:themeElements>
    <a:clrScheme name="Yale">
      <a:dk1>
        <a:srgbClr val="00356B"/>
      </a:dk1>
      <a:lt1>
        <a:srgbClr val="FFFFFF"/>
      </a:lt1>
      <a:dk2>
        <a:srgbClr val="000F9F"/>
      </a:dk2>
      <a:lt2>
        <a:srgbClr val="C6C5B9"/>
      </a:lt2>
      <a:accent1>
        <a:srgbClr val="1C6338"/>
      </a:accent1>
      <a:accent2>
        <a:srgbClr val="00B64E"/>
      </a:accent2>
      <a:accent3>
        <a:srgbClr val="FFD000"/>
      </a:accent3>
      <a:accent4>
        <a:srgbClr val="63AAFF"/>
      </a:accent4>
      <a:accent5>
        <a:srgbClr val="B1087E"/>
      </a:accent5>
      <a:accent6>
        <a:srgbClr val="D01701"/>
      </a:accent6>
      <a:hlink>
        <a:srgbClr val="000F9F"/>
      </a:hlink>
      <a:folHlink>
        <a:srgbClr val="000F9F"/>
      </a:folHlink>
    </a:clrScheme>
    <a:fontScheme name="Yal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02_Cover">
  <a:themeElements>
    <a:clrScheme name="Yale">
      <a:dk1>
        <a:srgbClr val="00356B"/>
      </a:dk1>
      <a:lt1>
        <a:srgbClr val="FFFFFF"/>
      </a:lt1>
      <a:dk2>
        <a:srgbClr val="000F9F"/>
      </a:dk2>
      <a:lt2>
        <a:srgbClr val="C6C5B9"/>
      </a:lt2>
      <a:accent1>
        <a:srgbClr val="1C6338"/>
      </a:accent1>
      <a:accent2>
        <a:srgbClr val="5F712D"/>
      </a:accent2>
      <a:accent3>
        <a:srgbClr val="FFD000"/>
      </a:accent3>
      <a:accent4>
        <a:srgbClr val="63AAFF"/>
      </a:accent4>
      <a:accent5>
        <a:srgbClr val="B1087E"/>
      </a:accent5>
      <a:accent6>
        <a:srgbClr val="BD5319"/>
      </a:accent6>
      <a:hlink>
        <a:srgbClr val="000F9F"/>
      </a:hlink>
      <a:folHlink>
        <a:srgbClr val="000F9F"/>
      </a:folHlink>
    </a:clrScheme>
    <a:fontScheme name="Yal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03_Cover">
  <a:themeElements>
    <a:clrScheme name="Yale">
      <a:dk1>
        <a:srgbClr val="00356B"/>
      </a:dk1>
      <a:lt1>
        <a:srgbClr val="FFFFFF"/>
      </a:lt1>
      <a:dk2>
        <a:srgbClr val="000F9F"/>
      </a:dk2>
      <a:lt2>
        <a:srgbClr val="C6C5B9"/>
      </a:lt2>
      <a:accent1>
        <a:srgbClr val="1C6338"/>
      </a:accent1>
      <a:accent2>
        <a:srgbClr val="00B64E"/>
      </a:accent2>
      <a:accent3>
        <a:srgbClr val="FFD000"/>
      </a:accent3>
      <a:accent4>
        <a:srgbClr val="63AAFF"/>
      </a:accent4>
      <a:accent5>
        <a:srgbClr val="B1087E"/>
      </a:accent5>
      <a:accent6>
        <a:srgbClr val="D01701"/>
      </a:accent6>
      <a:hlink>
        <a:srgbClr val="000F9F"/>
      </a:hlink>
      <a:folHlink>
        <a:srgbClr val="000F9F"/>
      </a:folHlink>
    </a:clrScheme>
    <a:fontScheme name="Yal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434741E7BD2D45B6F741F2F674B77C" ma:contentTypeVersion="16" ma:contentTypeDescription="Create a new document." ma:contentTypeScope="" ma:versionID="157c9ed016fe929437ee29858f017fcf">
  <xsd:schema xmlns:xsd="http://www.w3.org/2001/XMLSchema" xmlns:xs="http://www.w3.org/2001/XMLSchema" xmlns:p="http://schemas.microsoft.com/office/2006/metadata/properties" xmlns:ns2="b77a26ff-56a7-47b7-ba72-6a48e6d76c9a" xmlns:ns3="5348f4f6-fef2-4225-a7b4-5911dc76991f" targetNamespace="http://schemas.microsoft.com/office/2006/metadata/properties" ma:root="true" ma:fieldsID="4877b56489ea95ccd7014f681f29b042" ns2:_="" ns3:_="">
    <xsd:import namespace="b77a26ff-56a7-47b7-ba72-6a48e6d76c9a"/>
    <xsd:import namespace="5348f4f6-fef2-4225-a7b4-5911dc76991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7a26ff-56a7-47b7-ba72-6a48e6d76c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d9ce95e-1345-4484-817e-41007f75531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348f4f6-fef2-4225-a7b4-5911dc76991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3c855ff-b064-4996-82d2-0747a6f0067d}" ma:internalName="TaxCatchAll" ma:showField="CatchAllData" ma:web="5348f4f6-fef2-4225-a7b4-5911dc769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77a26ff-56a7-47b7-ba72-6a48e6d76c9a">
      <Terms xmlns="http://schemas.microsoft.com/office/infopath/2007/PartnerControls"/>
    </lcf76f155ced4ddcb4097134ff3c332f>
    <TaxCatchAll xmlns="5348f4f6-fef2-4225-a7b4-5911dc76991f" xsi:nil="true"/>
  </documentManagement>
</p:properties>
</file>

<file path=customXml/itemProps1.xml><?xml version="1.0" encoding="utf-8"?>
<ds:datastoreItem xmlns:ds="http://schemas.openxmlformats.org/officeDocument/2006/customXml" ds:itemID="{4CEC2530-DEC2-44B6-B37F-34BB54089D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7a26ff-56a7-47b7-ba72-6a48e6d76c9a"/>
    <ds:schemaRef ds:uri="5348f4f6-fef2-4225-a7b4-5911dc7699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C2DCB8-3A8C-4E24-B2BA-0AEDFDA65317}">
  <ds:schemaRefs>
    <ds:schemaRef ds:uri="http://schemas.microsoft.com/sharepoint/v3/contenttype/forms"/>
  </ds:schemaRefs>
</ds:datastoreItem>
</file>

<file path=customXml/itemProps3.xml><?xml version="1.0" encoding="utf-8"?>
<ds:datastoreItem xmlns:ds="http://schemas.openxmlformats.org/officeDocument/2006/customXml" ds:itemID="{A0C54153-08DB-4019-A090-6DE25256BD39}">
  <ds:schemaRefs>
    <ds:schemaRef ds:uri="http://schemas.microsoft.com/office/2006/metadata/properties"/>
    <ds:schemaRef ds:uri="http://schemas.microsoft.com/office/infopath/2007/PartnerControls"/>
    <ds:schemaRef ds:uri="b77a26ff-56a7-47b7-ba72-6a48e6d76c9a"/>
    <ds:schemaRef ds:uri="5348f4f6-fef2-4225-a7b4-5911dc76991f"/>
  </ds:schemaRefs>
</ds:datastoreItem>
</file>

<file path=docProps/app.xml><?xml version="1.0" encoding="utf-8"?>
<Properties xmlns="http://schemas.openxmlformats.org/officeDocument/2006/extended-properties" xmlns:vt="http://schemas.openxmlformats.org/officeDocument/2006/docPropsVTypes">
  <Template/>
  <TotalTime>16230</TotalTime>
  <Words>7417</Words>
  <Application>Microsoft Office PowerPoint</Application>
  <PresentationFormat>宽屏</PresentationFormat>
  <Paragraphs>1044</Paragraphs>
  <Slides>30</Slides>
  <Notes>0</Notes>
  <HiddenSlides>0</HiddenSlides>
  <MMClips>0</MMClips>
  <ScaleCrop>false</ScaleCrop>
  <HeadingPairs>
    <vt:vector size="8" baseType="variant">
      <vt:variant>
        <vt:lpstr>已用的字体</vt:lpstr>
      </vt:variant>
      <vt:variant>
        <vt:i4>10</vt:i4>
      </vt:variant>
      <vt:variant>
        <vt:lpstr>主题</vt:lpstr>
      </vt:variant>
      <vt:variant>
        <vt:i4>3</vt:i4>
      </vt:variant>
      <vt:variant>
        <vt:lpstr>嵌入 OLE 服务器</vt:lpstr>
      </vt:variant>
      <vt:variant>
        <vt:i4>1</vt:i4>
      </vt:variant>
      <vt:variant>
        <vt:lpstr>幻灯片标题</vt:lpstr>
      </vt:variant>
      <vt:variant>
        <vt:i4>30</vt:i4>
      </vt:variant>
    </vt:vector>
  </HeadingPairs>
  <TitlesOfParts>
    <vt:vector size="44" baseType="lpstr">
      <vt:lpstr>Avenir Next Demi Bold</vt:lpstr>
      <vt:lpstr>Avenir Next Heavy</vt:lpstr>
      <vt:lpstr>Arial</vt:lpstr>
      <vt:lpstr>Bookman Old Style</vt:lpstr>
      <vt:lpstr>Calibri</vt:lpstr>
      <vt:lpstr>Georgia</vt:lpstr>
      <vt:lpstr>Palatino Linotype</vt:lpstr>
      <vt:lpstr>Segoe UI</vt:lpstr>
      <vt:lpstr>Tahoma</vt:lpstr>
      <vt:lpstr>Times New Roman</vt:lpstr>
      <vt:lpstr>01_Cover</vt:lpstr>
      <vt:lpstr>02_Cover</vt:lpstr>
      <vt:lpstr>03_Cover</vt:lpstr>
      <vt:lpstr>Bitmap Image</vt:lpstr>
      <vt:lpstr>Europe Does Not Need Any Russian Gas – New Supplies Of Piped Natural Gas &amp; Global LNG Supplies More Than Sufficient     </vt:lpstr>
      <vt:lpstr>The European Natural Gas “Crisis” - Table of Contents  </vt:lpstr>
      <vt:lpstr>The Natural Gas “Crisis” - Table of Contents  </vt:lpstr>
      <vt:lpstr>Replacing Russian Gas </vt:lpstr>
      <vt:lpstr>Replacing Russian Gas </vt:lpstr>
      <vt:lpstr>Replacing Russian Gas </vt:lpstr>
      <vt:lpstr>Replacing Russian Gas </vt:lpstr>
      <vt:lpstr>Replacing Russian Gas </vt:lpstr>
      <vt:lpstr>Replacing Russian Gas </vt:lpstr>
      <vt:lpstr>Replacing Russian Gas</vt:lpstr>
      <vt:lpstr>Replacing Russian Gas </vt:lpstr>
      <vt:lpstr>Replacing Russian Gas</vt:lpstr>
      <vt:lpstr>Replacing Russian Gas </vt:lpstr>
      <vt:lpstr>Replacing Russian Gas </vt:lpstr>
      <vt:lpstr>Replacing Russian Gas </vt:lpstr>
      <vt:lpstr>Replacing Russian Gas </vt:lpstr>
      <vt:lpstr>Replacing Russian Gas </vt:lpstr>
      <vt:lpstr>Replacing Russian Gas </vt:lpstr>
      <vt:lpstr>Replacing Russian Gas </vt:lpstr>
      <vt:lpstr>Replacing Russian Gas </vt:lpstr>
      <vt:lpstr>The European Natural Gas “Crisis” - Table of Contents  </vt:lpstr>
      <vt:lpstr>European Economic Impact </vt:lpstr>
      <vt:lpstr>European Economic Impact </vt:lpstr>
      <vt:lpstr>European Economic Impact </vt:lpstr>
      <vt:lpstr>European Economic Impact </vt:lpstr>
      <vt:lpstr>European Economic Impact </vt:lpstr>
      <vt:lpstr>European Economic Impact </vt:lpstr>
      <vt:lpstr>The European Natural Gas “Crisis” - Table of Contents  </vt:lpstr>
      <vt:lpstr>Russian Economic Impact</vt:lpstr>
      <vt:lpstr>Russian Economic Impact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Mateusz Kasprowicz</dc:creator>
  <cp:lastModifiedBy>Jiang Bonnie</cp:lastModifiedBy>
  <cp:revision>146</cp:revision>
  <cp:lastPrinted>2022-07-18T14:25:53Z</cp:lastPrinted>
  <dcterms:created xsi:type="dcterms:W3CDTF">2022-07-08T14:46:07Z</dcterms:created>
  <dcterms:modified xsi:type="dcterms:W3CDTF">2023-01-30T01:54:58Z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0x010100E5434741E7BD2D45B6F741F2F674B77C</vt:lpwstr>
  </property>
</Properties>
</file>